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9" r:id="rId2"/>
    <p:sldId id="336" r:id="rId3"/>
    <p:sldId id="335" r:id="rId4"/>
    <p:sldId id="298" r:id="rId5"/>
    <p:sldId id="337" r:id="rId6"/>
    <p:sldId id="299" r:id="rId7"/>
    <p:sldId id="339" r:id="rId8"/>
    <p:sldId id="340" r:id="rId9"/>
    <p:sldId id="314" r:id="rId10"/>
    <p:sldId id="321" r:id="rId11"/>
    <p:sldId id="341" r:id="rId12"/>
    <p:sldId id="301" r:id="rId13"/>
    <p:sldId id="322" r:id="rId14"/>
    <p:sldId id="333" r:id="rId15"/>
    <p:sldId id="328" r:id="rId16"/>
    <p:sldId id="329" r:id="rId17"/>
    <p:sldId id="330" r:id="rId18"/>
    <p:sldId id="331" r:id="rId19"/>
    <p:sldId id="332" r:id="rId20"/>
    <p:sldId id="310" r:id="rId21"/>
    <p:sldId id="311" r:id="rId22"/>
    <p:sldId id="312" r:id="rId23"/>
    <p:sldId id="334" r:id="rId24"/>
    <p:sldId id="323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C46"/>
    <a:srgbClr val="E8EBF8"/>
    <a:srgbClr val="8B9CD9"/>
    <a:srgbClr val="000C37"/>
    <a:srgbClr val="FEB7A4"/>
    <a:srgbClr val="3B54BC"/>
    <a:srgbClr val="000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6327"/>
  </p:normalViewPr>
  <p:slideViewPr>
    <p:cSldViewPr snapToGrid="0" snapToObjects="1">
      <p:cViewPr varScale="1">
        <p:scale>
          <a:sx n="153" d="100"/>
          <a:sy n="153" d="100"/>
        </p:scale>
        <p:origin x="92" y="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31833664054449E-2"/>
          <c:y val="4.6709977550995221E-2"/>
          <c:w val="0.91406816633594556"/>
          <c:h val="0.8543455489072642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Taul1!$A$2:$A$25</c:f>
              <c:numCache>
                <c:formatCode>General</c:formatCode>
                <c:ptCount val="2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</c:numCache>
            </c:numRef>
          </c:cat>
          <c:val>
            <c:numRef>
              <c:f>Taul1!$B$2:$B$25</c:f>
              <c:numCache>
                <c:formatCode>0.00</c:formatCode>
                <c:ptCount val="24"/>
                <c:pt idx="0" formatCode="General">
                  <c:v>9.6999999999999993</c:v>
                </c:pt>
                <c:pt idx="1">
                  <c:v>7.8739037166609425</c:v>
                </c:pt>
                <c:pt idx="2">
                  <c:v>7.5709404652332299</c:v>
                </c:pt>
                <c:pt idx="3">
                  <c:v>6.0615951520226261</c:v>
                </c:pt>
                <c:pt idx="4">
                  <c:v>6.8371409006024617</c:v>
                </c:pt>
                <c:pt idx="5">
                  <c:v>6.8674220714605418</c:v>
                </c:pt>
                <c:pt idx="6">
                  <c:v>6.2933869082475384</c:v>
                </c:pt>
                <c:pt idx="7">
                  <c:v>4.9271336011603912</c:v>
                </c:pt>
                <c:pt idx="8">
                  <c:v>4.5019976735900782</c:v>
                </c:pt>
                <c:pt idx="9">
                  <c:v>4.5375249719285531</c:v>
                </c:pt>
                <c:pt idx="10">
                  <c:v>4.7160000000000002</c:v>
                </c:pt>
                <c:pt idx="11">
                  <c:v>4.0609999999999999</c:v>
                </c:pt>
                <c:pt idx="12">
                  <c:v>4.1002999999999998</c:v>
                </c:pt>
                <c:pt idx="13">
                  <c:v>2.8426999999999998</c:v>
                </c:pt>
                <c:pt idx="14">
                  <c:v>2.34</c:v>
                </c:pt>
                <c:pt idx="15">
                  <c:v>2.6</c:v>
                </c:pt>
                <c:pt idx="16">
                  <c:v>2.73</c:v>
                </c:pt>
                <c:pt idx="17">
                  <c:v>3.0939999999999999</c:v>
                </c:pt>
                <c:pt idx="18">
                  <c:v>2.88</c:v>
                </c:pt>
                <c:pt idx="19">
                  <c:v>2.88</c:v>
                </c:pt>
                <c:pt idx="20">
                  <c:v>2.88</c:v>
                </c:pt>
                <c:pt idx="21">
                  <c:v>3.43</c:v>
                </c:pt>
                <c:pt idx="22">
                  <c:v>3.76</c:v>
                </c:pt>
                <c:pt idx="23">
                  <c:v>4.17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0B2-45C3-838F-1C026F27AD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3150848"/>
        <c:axId val="76253440"/>
      </c:lineChart>
      <c:catAx>
        <c:axId val="73150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253440"/>
        <c:crosses val="autoZero"/>
        <c:auto val="1"/>
        <c:lblAlgn val="ctr"/>
        <c:lblOffset val="100"/>
        <c:noMultiLvlLbl val="0"/>
      </c:catAx>
      <c:valAx>
        <c:axId val="7625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Milj. euros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15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3FDDA91-8391-A64B-92A0-B85BE57035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472A70-F52D-E745-BEC4-FA75195C1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B4052-C213-C641-A147-E372D208F7C3}" type="datetimeFigureOut">
              <a:rPr lang="fi-FI" smtClean="0">
                <a:latin typeface="Arial" panose="020B0604020202020204" pitchFamily="34" charset="0"/>
              </a:rPr>
              <a:t>3.4.2025</a:t>
            </a:fld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E94B31-E715-AD4B-851E-17F05C6BE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0FD0CE-02CD-4E45-B2C3-44865384D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CB0CE-2571-E540-ABD8-9D20C7D01C86}" type="slidenum">
              <a:rPr lang="fi-FI" smtClean="0">
                <a:latin typeface="Arial" panose="020B0604020202020204" pitchFamily="34" charset="0"/>
              </a:rPr>
              <a:t>‹#›</a:t>
            </a:fld>
            <a:endParaRPr lang="fi-FI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22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A9502C-F7D5-D243-B53B-BD30A3E863CD}" type="datetimeFigureOut">
              <a:rPr lang="fi-FI" smtClean="0"/>
              <a:pPr/>
              <a:t>3.4.2025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9F6D52D-210E-2F42-8E94-1710D799A8B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88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1FAEDC2-5040-6946-90A6-BD17B1A73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C62F51-95D7-7E43-A39A-F0D3B00297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44DA5C8-DC13-8C4D-B479-3A817C218E89}"/>
              </a:ext>
            </a:extLst>
          </p:cNvPr>
          <p:cNvSpPr/>
          <p:nvPr userDrawn="1"/>
        </p:nvSpPr>
        <p:spPr>
          <a:xfrm>
            <a:off x="9370979" y="0"/>
            <a:ext cx="2821021" cy="138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BB57461-E3E1-2F49-B6DF-4B59085E2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20897" y="2224048"/>
            <a:ext cx="4302083" cy="197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8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vanh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E5294AFA-EA8B-AE41-96AE-085238B012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3CEEAE62-3569-B64E-9A2A-D9AACEAC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65429"/>
            <a:ext cx="4034512" cy="17954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A310C77D-9586-ED4D-B213-5F322B4B1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4034513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E457904E-5A58-C44A-B057-574E43E1DAFC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74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nainen ja la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E5294AFA-EA8B-AE41-96AE-085238B012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AF2F9D2-87CA-914D-8E21-A4D91ED278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C0FA2095-6E26-3B47-AD05-2EF25166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65429"/>
            <a:ext cx="4034512" cy="17954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5DA88651-3AFF-D646-A8F5-C8913C440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4034513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4F43EB91-9EFD-AA4C-9533-94C95229B30F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5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pelastusla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E5294AFA-EA8B-AE41-96AE-085238B012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0EFD157D-E321-4441-9B5F-1B56AD386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9833B3A2-13BC-664F-8E61-D2E6FE34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65429"/>
            <a:ext cx="4034512" cy="17954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CAB526-2BB9-C94D-A82A-59AB2D326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4034513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1E82A6FD-3DE1-164B-A2F0-94E9F2B30DF4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43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O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E5294AFA-EA8B-AE41-96AE-085238B012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FA9FFE50-BAA2-F846-8E47-1D889D30A8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1A93863B-5208-1846-90E0-09D39F8D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65429"/>
            <a:ext cx="4034512" cy="17954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7F2CED35-186C-784A-B2E7-569F8396F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4034513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D243F8C3-DC9A-B346-A634-F1E6481FCEE8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2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61F8DA-D6EE-A94A-ACFC-273BCF368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32001"/>
            <a:ext cx="5181600" cy="4144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757219-CD75-CA4D-8FF0-538181691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31999"/>
            <a:ext cx="51816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2F6044-7D3F-0B4B-AFE9-372237F0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A2F8FC-1F12-C047-94A1-F2AF07FB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AA98B8A6-E6E0-1C49-B2B1-5EDE2B8FE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7325498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9163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762679B-B9BC-5E48-9818-4598D4597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94056" y="1547813"/>
            <a:ext cx="6161332" cy="4313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72D04E-9FB9-1744-99AE-2592694B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F78E5C-2CE2-4945-82A1-8C11AF5A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C8A3E56-2AEA-454E-8881-57A2B83F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00DF563E-B13C-B943-85FA-F3E23AE8A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2F6D48-3573-CA42-9758-9CB7A8AD1A42}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726EE141-E3DB-7843-BE01-750FBD2503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97231" y="1547813"/>
            <a:ext cx="6156569" cy="431323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9674E88-8AF0-B64D-A779-F7D04B9C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9763C4C9-F2E7-4C45-BEAE-FF133AD1F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E1B4F66-EEDF-DC47-BA87-414DBCD6808F}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328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C18D932F-69C8-3146-9BF3-A1969DBB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052"/>
            <a:ext cx="7325498" cy="897514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6539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04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 + Kansikuva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>
            <a:extLst>
              <a:ext uri="{FF2B5EF4-FFF2-40B4-BE49-F238E27FC236}">
                <a16:creationId xmlns:a16="http://schemas.microsoft.com/office/drawing/2014/main" id="{06D86186-C7CC-4D1B-BFBC-79E9BA49B2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57" y="5559172"/>
            <a:ext cx="2433010" cy="74068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7" name="Alaotsikko">
            <a:extLst>
              <a:ext uri="{FF2B5EF4-FFF2-40B4-BE49-F238E27FC236}">
                <a16:creationId xmlns:a16="http://schemas.microsoft.com/office/drawing/2014/main" id="{8C0EADA6-8811-42BF-A2F4-658413307A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122" y="4520932"/>
            <a:ext cx="4066161" cy="7975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i-FI" dirty="0"/>
              <a:t>Tämä on alaotsikko.</a:t>
            </a:r>
          </a:p>
        </p:txBody>
      </p:sp>
      <p:sp>
        <p:nvSpPr>
          <p:cNvPr id="9" name="Otsikko">
            <a:extLst>
              <a:ext uri="{FF2B5EF4-FFF2-40B4-BE49-F238E27FC236}">
                <a16:creationId xmlns:a16="http://schemas.microsoft.com/office/drawing/2014/main" id="{3A3C69B5-6DDA-43E6-870E-0AD16D776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122" y="1678782"/>
            <a:ext cx="4066161" cy="278368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500"/>
              </a:lnSpc>
              <a:defRPr sz="4400" kern="1000" spc="-1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Tämä on otsikko.</a:t>
            </a:r>
          </a:p>
        </p:txBody>
      </p:sp>
      <p:sp>
        <p:nvSpPr>
          <p:cNvPr id="11" name="Yläteksti">
            <a:extLst>
              <a:ext uri="{FF2B5EF4-FFF2-40B4-BE49-F238E27FC236}">
                <a16:creationId xmlns:a16="http://schemas.microsoft.com/office/drawing/2014/main" id="{220EC1A8-7FA2-412B-869D-7D9D1E6CF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123" y="930037"/>
            <a:ext cx="4066160" cy="5752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 spc="-6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Tämä on yläteksti</a:t>
            </a:r>
          </a:p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2366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nainen ja lap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066D1325-3727-B442-8D2F-0B8B890230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9FC4CAA-3762-0741-BEDF-669A8DD6C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3637" y="1492738"/>
            <a:ext cx="4790161" cy="26316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539EA54-AB74-A442-82D6-1C28288C1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301946"/>
            <a:ext cx="7762103" cy="2650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dirty="0"/>
              <a:t>Etunimi Sukunimi, Titteli</a:t>
            </a: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31FA731E-2BE4-394C-A7C6-D0A991F4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14486" y="6301946"/>
            <a:ext cx="2539313" cy="2650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35" name="Alaotsikko 2">
            <a:extLst>
              <a:ext uri="{FF2B5EF4-FFF2-40B4-BE49-F238E27FC236}">
                <a16:creationId xmlns:a16="http://schemas.microsoft.com/office/drawing/2014/main" id="{8C887873-4F87-2A43-AC08-A4485D93E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3637" y="4415481"/>
            <a:ext cx="4790162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8D99C3E-D1D3-1A4D-B31A-7795EBE4B1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61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yhjä perustyyl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laviiva">
            <a:extLst>
              <a:ext uri="{FF2B5EF4-FFF2-40B4-BE49-F238E27FC236}">
                <a16:creationId xmlns:a16="http://schemas.microsoft.com/office/drawing/2014/main" id="{59E74793-636D-44FA-9361-12828574C502}"/>
              </a:ext>
            </a:extLst>
          </p:cNvPr>
          <p:cNvSpPr/>
          <p:nvPr userDrawn="1"/>
        </p:nvSpPr>
        <p:spPr>
          <a:xfrm>
            <a:off x="0" y="6698167"/>
            <a:ext cx="12204000" cy="167268"/>
          </a:xfrm>
          <a:prstGeom prst="rect">
            <a:avLst/>
          </a:prstGeom>
          <a:solidFill>
            <a:srgbClr val="00A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FFFF"/>
              </a:solidFill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8772310A-8AE9-4E5E-BFF1-7E6FFAE61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3" y="6096000"/>
            <a:ext cx="1291192" cy="38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1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nh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86765C0F-7791-9E4D-B6D3-699BB41DBD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539EA54-AB74-A442-82D6-1C28288C1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301946"/>
            <a:ext cx="7762103" cy="2650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dirty="0"/>
              <a:t>Etunimi Sukunimi, Titteli</a:t>
            </a: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31FA731E-2BE4-394C-A7C6-D0A991F4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14486" y="6301946"/>
            <a:ext cx="2539313" cy="2650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3FD6B73-293C-0B4A-A332-7D4623946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3637" y="1492738"/>
            <a:ext cx="4790161" cy="26316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5" name="Alaotsikko 2">
            <a:extLst>
              <a:ext uri="{FF2B5EF4-FFF2-40B4-BE49-F238E27FC236}">
                <a16:creationId xmlns:a16="http://schemas.microsoft.com/office/drawing/2014/main" id="{1ECFA9E3-56E8-2B4B-992B-7870D0F16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3637" y="4415481"/>
            <a:ext cx="4790162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4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7325498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FBA1795-2D78-6243-B83D-5CD869E2D4D6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6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tumm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27D2F63A-75EB-C649-AD4D-F55E898F52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51000">
                <a:schemeClr val="bg2">
                  <a:shade val="63000"/>
                  <a:satMod val="12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7325498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D466EC9-ABD3-B149-B714-4998F2BF1348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91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8308"/>
            <a:ext cx="10515600" cy="1361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71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>
            <a:extLst>
              <a:ext uri="{FF2B5EF4-FFF2-40B4-BE49-F238E27FC236}">
                <a16:creationId xmlns:a16="http://schemas.microsoft.com/office/drawing/2014/main" id="{C96F3789-64D2-9A4F-A656-6AB0E01E8560}"/>
              </a:ext>
            </a:extLst>
          </p:cNvPr>
          <p:cNvSpPr/>
          <p:nvPr userDrawn="1"/>
        </p:nvSpPr>
        <p:spPr>
          <a:xfrm>
            <a:off x="0" y="156411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51000">
                <a:schemeClr val="bg2">
                  <a:shade val="63000"/>
                  <a:satMod val="12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8308"/>
            <a:ext cx="10515600" cy="1361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828BCD1-8843-5448-9D4D-DD9A55866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3072697-FA94-6446-BDEB-672615BF65AB}"/>
              </a:ext>
            </a:extLst>
          </p:cNvPr>
          <p:cNvSpPr/>
          <p:nvPr userDrawn="1"/>
        </p:nvSpPr>
        <p:spPr>
          <a:xfrm>
            <a:off x="5194056" y="0"/>
            <a:ext cx="6997944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5E1D3E0-E066-DF48-B9BA-853A9C6980B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46700" y="0"/>
            <a:ext cx="6845300" cy="6857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65429"/>
            <a:ext cx="4034512" cy="17954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4034513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CE7DFFB-038B-0E43-9CB2-A357E960A72B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435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ensihoita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08F682A-1136-4844-9F64-E18B69DDA0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71616D9-60C5-CE48-BB3C-F83C8219AB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C665D5D1-0E4D-4F48-9F8E-0BB96370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65429"/>
            <a:ext cx="4034512" cy="17954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FEBBC051-8E3D-0146-A861-30B282DD9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4034513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99B490F0-C5AB-0549-B03D-8063016B74F1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8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4A0141A-275F-C940-A8A3-D0219D89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7325498" cy="1445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21A97-5FC2-2F4C-B06C-A30D520C9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425667-878A-6E4A-B0E6-E960F5B16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76C636-3E1B-3E4B-A36F-31573F7BC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A740146-1687-0847-A20F-74F66D5FB6BF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49" r:id="rId2"/>
    <p:sldLayoutId id="2147483658" r:id="rId3"/>
    <p:sldLayoutId id="2147483650" r:id="rId4"/>
    <p:sldLayoutId id="2147483676" r:id="rId5"/>
    <p:sldLayoutId id="2147483651" r:id="rId6"/>
    <p:sldLayoutId id="2147483675" r:id="rId7"/>
    <p:sldLayoutId id="2147483686" r:id="rId8"/>
    <p:sldLayoutId id="2147483664" r:id="rId9"/>
    <p:sldLayoutId id="2147483680" r:id="rId10"/>
    <p:sldLayoutId id="2147483677" r:id="rId11"/>
    <p:sldLayoutId id="2147483681" r:id="rId12"/>
    <p:sldLayoutId id="2147483682" r:id="rId13"/>
    <p:sldLayoutId id="2147483652" r:id="rId14"/>
    <p:sldLayoutId id="2147483657" r:id="rId15"/>
    <p:sldLayoutId id="2147483654" r:id="rId16"/>
    <p:sldLayoutId id="2147483683" r:id="rId17"/>
    <p:sldLayoutId id="2147483655" r:id="rId18"/>
    <p:sldLayoutId id="2147483689" r:id="rId19"/>
    <p:sldLayoutId id="214748369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utkimus.pohde.fi/login" TargetMode="External"/><Relationship Id="rId2" Type="http://schemas.openxmlformats.org/officeDocument/2006/relationships/hyperlink" Target="https://oys.fi/wp-content/uploads/2025/04/vtr-hakuohjeet-2026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oys.fi/wp-content/uploads/2024/10/vtr-ohje-pohde.pdf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1"/>
          </p:nvPr>
        </p:nvSpPr>
        <p:spPr>
          <a:xfrm>
            <a:off x="550698" y="4520932"/>
            <a:ext cx="4393008" cy="797566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TKI-johtaja Teija Kekonen</a:t>
            </a:r>
          </a:p>
          <a:p>
            <a:r>
              <a:rPr lang="fi-FI" dirty="0"/>
              <a:t>Tutkimuspäällikkö Minna Mäkiniemi</a:t>
            </a:r>
          </a:p>
          <a:p>
            <a:r>
              <a:rPr lang="fi-FI" dirty="0"/>
              <a:t>Tutkimuskoordinaattori Kirsti Hagelberg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0" dirty="0"/>
              <a:t>VTR-haku vuodelle 2026</a:t>
            </a:r>
          </a:p>
        </p:txBody>
      </p:sp>
      <p:sp>
        <p:nvSpPr>
          <p:cNvPr id="4" name="Tekstin paikkamerkki 1"/>
          <p:cNvSpPr>
            <a:spLocks noGrp="1"/>
          </p:cNvSpPr>
          <p:nvPr>
            <p:ph type="body" sz="quarter" idx="11"/>
          </p:nvPr>
        </p:nvSpPr>
        <p:spPr>
          <a:xfrm>
            <a:off x="714122" y="822748"/>
            <a:ext cx="4066161" cy="797566"/>
          </a:xfrm>
        </p:spPr>
        <p:txBody>
          <a:bodyPr/>
          <a:lstStyle/>
          <a:p>
            <a:r>
              <a:rPr lang="fi-FI" sz="1600" dirty="0"/>
              <a:t>Infotilaisuus</a:t>
            </a:r>
          </a:p>
          <a:p>
            <a:r>
              <a:rPr lang="fi-FI" sz="1600" dirty="0"/>
              <a:t>2025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262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199" y="457308"/>
            <a:ext cx="8455429" cy="1445241"/>
          </a:xfrm>
        </p:spPr>
        <p:txBody>
          <a:bodyPr/>
          <a:lstStyle/>
          <a:p>
            <a:r>
              <a:rPr lang="fi-FI" dirty="0"/>
              <a:t>Vuoden </a:t>
            </a:r>
            <a:r>
              <a:rPr lang="fi-FI" dirty="0">
                <a:solidFill>
                  <a:schemeClr val="tx2"/>
                </a:solidFill>
              </a:rPr>
              <a:t>2026 ra</a:t>
            </a:r>
            <a:r>
              <a:rPr lang="fi-FI" dirty="0"/>
              <a:t>hoitushaku, hakukategoriat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311053"/>
            <a:ext cx="10601960" cy="4255895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fi-FI" b="1" dirty="0">
                <a:solidFill>
                  <a:schemeClr val="accent6">
                    <a:lumMod val="25000"/>
                  </a:schemeClr>
                </a:solidFill>
              </a:rPr>
              <a:t>4.    </a:t>
            </a:r>
            <a:r>
              <a:rPr lang="fi-FI" b="1" dirty="0" err="1">
                <a:solidFill>
                  <a:schemeClr val="accent6">
                    <a:lumMod val="25000"/>
                  </a:schemeClr>
                </a:solidFill>
              </a:rPr>
              <a:t>Start</a:t>
            </a:r>
            <a:r>
              <a:rPr lang="fi-FI" b="1" dirty="0">
                <a:solidFill>
                  <a:schemeClr val="accent6">
                    <a:lumMod val="25000"/>
                  </a:schemeClr>
                </a:solidFill>
              </a:rPr>
              <a:t> </a:t>
            </a:r>
            <a:r>
              <a:rPr lang="fi-FI" b="1" dirty="0" err="1">
                <a:solidFill>
                  <a:schemeClr val="accent6">
                    <a:lumMod val="25000"/>
                  </a:schemeClr>
                </a:solidFill>
              </a:rPr>
              <a:t>up</a:t>
            </a:r>
            <a:r>
              <a:rPr lang="fi-FI" b="1" dirty="0">
                <a:solidFill>
                  <a:schemeClr val="accent6">
                    <a:lumMod val="25000"/>
                  </a:schemeClr>
                </a:solidFill>
              </a:rPr>
              <a:t> -rahoitus ja tutkijan urapolun tukeminen, </a:t>
            </a:r>
            <a:r>
              <a:rPr lang="fi-FI" b="1" dirty="0" err="1"/>
              <a:t>post</a:t>
            </a:r>
            <a:r>
              <a:rPr lang="fi-FI" b="1" dirty="0"/>
              <a:t> doc -toimet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dirty="0"/>
              <a:t>Hakija </a:t>
            </a:r>
            <a:r>
              <a:rPr lang="fi-FI" dirty="0" err="1"/>
              <a:t>post</a:t>
            </a:r>
            <a:r>
              <a:rPr lang="fi-FI" dirty="0"/>
              <a:t> doc- tai dosenttitason tutkija, jonka väitöksestä korkeintaan 10 vuotta. </a:t>
            </a:r>
            <a:r>
              <a:rPr lang="fi-FI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fi-FI" b="1" dirty="0">
              <a:solidFill>
                <a:schemeClr val="accent6">
                  <a:lumMod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fi-FI" b="1" dirty="0">
                <a:solidFill>
                  <a:schemeClr val="accent6">
                    <a:lumMod val="25000"/>
                  </a:schemeClr>
                </a:solidFill>
              </a:rPr>
              <a:t>5.   Alueelliset ja pienten erikoisalojen tutkimushankkeet sekä terveys- ja hyvinvointieroja   </a:t>
            </a:r>
          </a:p>
          <a:p>
            <a:pPr marL="457200" lvl="1" indent="0">
              <a:buNone/>
            </a:pPr>
            <a:r>
              <a:rPr lang="fi-FI" b="1" dirty="0">
                <a:solidFill>
                  <a:schemeClr val="accent6">
                    <a:lumMod val="25000"/>
                  </a:schemeClr>
                </a:solidFill>
              </a:rPr>
              <a:t>      kaventavan palvelujärjestelmän kehittämistä tukeva tutkimus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rgbClr val="C00000"/>
                </a:solidFill>
              </a:rPr>
              <a:t>Alueelliset hankkeet, joissa mukana Pohjois-Suomen yhteistyöalueen muita toimijoita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rgbClr val="C00000"/>
                </a:solidFill>
              </a:rPr>
              <a:t>Pienten erikoisalojen tutkimushankkeet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dirty="0"/>
              <a:t>Palvelujärjestelmän integraatioon, toiminnan tuloksellisuuteen ja vaikuttavuuteen, palveluiden laatuun, toimintakäytäntöjen muuttamiseen sekä osaamisen johtamiseen kohdistuva tutkimus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dirty="0"/>
              <a:t>Terveyden ja toimintakyvyn edistäminen, väestön neuvonta ja terveyserojen kaventamiseen kohdistuva vaikuttavuustutkimus, ml. perusterveydenhuollon väestökohorttien kliinisepidemiologiset seurantatutkimukset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dirty="0"/>
              <a:t>Potilaan ja asiakkaan oikeuksiin, palvelujen saatavuuteen ja käyttöön, potilas- ja asiakaslähtöisyyteen kohdistuva tutkimus</a:t>
            </a:r>
          </a:p>
          <a:p>
            <a:pPr lvl="2"/>
            <a:endParaRPr lang="fi-FI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608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Haettava rahoitus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Haku avautuu </a:t>
            </a:r>
            <a:r>
              <a:rPr lang="fi-FI" dirty="0">
                <a:solidFill>
                  <a:srgbClr val="FF0000"/>
                </a:solidFill>
              </a:rPr>
              <a:t>pe 4.4.2025</a:t>
            </a:r>
            <a:r>
              <a:rPr lang="fi-FI" dirty="0"/>
              <a:t> ja päättyy su </a:t>
            </a:r>
            <a:r>
              <a:rPr lang="fi-FI" dirty="0">
                <a:solidFill>
                  <a:srgbClr val="FF0000"/>
                </a:solidFill>
              </a:rPr>
              <a:t>4.5.2025 klo 23.59</a:t>
            </a:r>
          </a:p>
          <a:p>
            <a:pPr lvl="1"/>
            <a:r>
              <a:rPr lang="fi-FI" dirty="0"/>
              <a:t>Hakuaika ehdoton, myöhästyneitä hakemuksia ei käsitellä</a:t>
            </a:r>
          </a:p>
          <a:p>
            <a:r>
              <a:rPr lang="fi-FI" dirty="0"/>
              <a:t>Max 80 000 €/vuosi</a:t>
            </a:r>
          </a:p>
          <a:p>
            <a:r>
              <a:rPr lang="fi-FI" dirty="0"/>
              <a:t>Mahdollista hakea yhdelle tai kahdelle vuodelle</a:t>
            </a:r>
          </a:p>
          <a:p>
            <a:pPr lvl="1"/>
            <a:r>
              <a:rPr lang="fi-FI" dirty="0"/>
              <a:t>2026</a:t>
            </a:r>
          </a:p>
          <a:p>
            <a:pPr lvl="1"/>
            <a:r>
              <a:rPr lang="fi-FI" dirty="0"/>
              <a:t>2027 (optio). Optiorahoituksen myöntämisen ehtona raportti toimikunnalle hankkeen edistymisestä</a:t>
            </a:r>
          </a:p>
          <a:p>
            <a:r>
              <a:rPr lang="fi-FI" dirty="0"/>
              <a:t>Kultakin hakijalta ja hankkeelta vain yksi hakemus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805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Hakukelpoisuusehdot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990893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Hakijan täytyy olla </a:t>
            </a:r>
            <a:r>
              <a:rPr lang="fi-FI" b="1" dirty="0"/>
              <a:t>työsuhteessa </a:t>
            </a:r>
            <a:r>
              <a:rPr lang="fi-FI" dirty="0"/>
              <a:t>terveydenhuollon toimintayksikköä ylläpitävään kuntaan, kuntayhtymään, valtion mielisairaalaan tai </a:t>
            </a:r>
            <a:r>
              <a:rPr lang="fi-FI" dirty="0" err="1"/>
              <a:t>STM:n</a:t>
            </a:r>
            <a:r>
              <a:rPr lang="fi-FI" dirty="0"/>
              <a:t> voimassa olevalla asetuksella säädettyyn palvelujen tuottajaan. Hänen täytyy olla </a:t>
            </a:r>
          </a:p>
          <a:p>
            <a:pPr lvl="1"/>
            <a:r>
              <a:rPr lang="fi-FI" dirty="0"/>
              <a:t>yksikön </a:t>
            </a:r>
            <a:r>
              <a:rPr lang="fi-FI" b="1" dirty="0"/>
              <a:t>päätoiminen tai osa-aikainen (</a:t>
            </a:r>
            <a:r>
              <a:rPr lang="fi-FI" b="1" dirty="0" err="1"/>
              <a:t>väh</a:t>
            </a:r>
            <a:r>
              <a:rPr lang="fi-FI" b="1" dirty="0"/>
              <a:t>. 20 %)</a:t>
            </a:r>
            <a:r>
              <a:rPr lang="fi-FI" dirty="0"/>
              <a:t> työntekijä tai </a:t>
            </a:r>
          </a:p>
          <a:p>
            <a:pPr lvl="1"/>
            <a:r>
              <a:rPr lang="fi-FI" dirty="0"/>
              <a:t>yksikön sivuvirkaan otettu yliopiston professori tai opettaja tai</a:t>
            </a:r>
          </a:p>
          <a:p>
            <a:pPr lvl="1"/>
            <a:r>
              <a:rPr lang="fi-FI" dirty="0"/>
              <a:t>hakijan vuosittaisen työajan tulee </a:t>
            </a:r>
            <a:r>
              <a:rPr lang="fi-FI" dirty="0" err="1"/>
              <a:t>STM:n</a:t>
            </a:r>
            <a:r>
              <a:rPr lang="fi-FI" dirty="0"/>
              <a:t> asetuksella säädetyssä terveydenhuollon palveluntuottajan yksikössä ylittää 40%. Toimikunnalle tulee toimittaa erillinen selvitys hankkeen käytännön toteutuksesta ja hallinnollisista vastuista</a:t>
            </a:r>
          </a:p>
          <a:p>
            <a:r>
              <a:rPr lang="fi-FI" dirty="0"/>
              <a:t>Hakija ei voi olla eläkkeelle siirtynyt tai rahoituskauden aikana eläköityvä henkilö eikä asiantuntijasopimuksella tutkimusyhteistyötä tekevä tutkija. Päätöksen hakukelpoisuudesta tekee tutkimustoimikunta (loka-marraskuu).</a:t>
            </a:r>
          </a:p>
          <a:p>
            <a:r>
              <a:rPr lang="fi-FI" dirty="0"/>
              <a:t>Kokoaikaisesti virka-/työvapaalla (</a:t>
            </a:r>
            <a:r>
              <a:rPr lang="fi-FI" dirty="0" err="1"/>
              <a:t>pl</a:t>
            </a:r>
            <a:r>
              <a:rPr lang="fi-FI" dirty="0"/>
              <a:t> lakisääteiset poissaolot) oleva ei voi olla hakijana eikä hänelle voida myöntää VTR-rahoitusta, koska työssäolon ehto ei täyty</a:t>
            </a:r>
          </a:p>
          <a:p>
            <a:r>
              <a:rPr lang="fi-FI" dirty="0"/>
              <a:t>Työsuhteet tarkastetaan hakuprosessin aikana sekä rahoituskauden aikana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7833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Hakemuksen jättäminen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>
                <a:latin typeface="+mn-lt"/>
              </a:rPr>
              <a:t>Hakukuulutus julkaistu</a:t>
            </a:r>
            <a:endParaRPr lang="fi-FI" dirty="0">
              <a:latin typeface="+mn-lt"/>
            </a:endParaRPr>
          </a:p>
          <a:p>
            <a:pPr lvl="1"/>
            <a:r>
              <a:rPr lang="fi-FI" dirty="0">
                <a:latin typeface="+mn-lt"/>
              </a:rPr>
              <a:t>oys.fi/Tutkijan ohjeet/Valtion tutkimusrahoitus: </a:t>
            </a:r>
            <a:r>
              <a:rPr lang="fi-FI" dirty="0">
                <a:latin typeface="+mn-lt"/>
                <a:hlinkClick r:id="rId2"/>
              </a:rPr>
              <a:t>https://oys.fi/wp-content/uploads/2025/04/vtr-hakuohjeet-2026.pdf</a:t>
            </a:r>
            <a:endParaRPr lang="fi-FI" dirty="0">
              <a:latin typeface="+mn-lt"/>
            </a:endParaRPr>
          </a:p>
          <a:p>
            <a:r>
              <a:rPr lang="fi-FI" b="0" i="0" dirty="0">
                <a:effectLst/>
                <a:latin typeface="+mn-lt"/>
              </a:rPr>
              <a:t>Haku tehdään </a:t>
            </a:r>
            <a:r>
              <a:rPr lang="fi-FI" b="1" i="0" dirty="0">
                <a:effectLst/>
                <a:latin typeface="+mn-lt"/>
              </a:rPr>
              <a:t>Tutkijan sähköisessä palvelussa Nestorissa</a:t>
            </a:r>
            <a:r>
              <a:rPr lang="fi-FI" dirty="0">
                <a:latin typeface="+mn-lt"/>
              </a:rPr>
              <a:t> </a:t>
            </a:r>
            <a:r>
              <a:rPr lang="fi-FI" b="1" i="0" u="sng" dirty="0"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https://tutkimus.pohde.fi/login</a:t>
            </a:r>
            <a:endParaRPr lang="fi-FI" b="1" i="0" u="sng" dirty="0">
              <a:effectLst/>
              <a:latin typeface="+mn-lt"/>
            </a:endParaRPr>
          </a:p>
          <a:p>
            <a:pPr marL="457200" lvl="1" indent="0">
              <a:buNone/>
            </a:pPr>
            <a:endParaRPr lang="fi-FI" u="sng" dirty="0">
              <a:latin typeface="+mn-lt"/>
            </a:endParaRPr>
          </a:p>
          <a:p>
            <a:r>
              <a:rPr lang="fi-FI" b="1" i="0" dirty="0">
                <a:solidFill>
                  <a:srgbClr val="C00000"/>
                </a:solidFill>
                <a:effectLst/>
                <a:latin typeface="+mn-lt"/>
              </a:rPr>
              <a:t>Haku avautuu 4.4.2024</a:t>
            </a:r>
            <a:r>
              <a:rPr lang="fi-FI" b="0" i="0" dirty="0">
                <a:solidFill>
                  <a:srgbClr val="C00000"/>
                </a:solidFill>
                <a:effectLst/>
                <a:latin typeface="+mn-lt"/>
              </a:rPr>
              <a:t> ja </a:t>
            </a:r>
            <a:r>
              <a:rPr lang="fi-FI" b="1" i="0" dirty="0">
                <a:solidFill>
                  <a:srgbClr val="C00000"/>
                </a:solidFill>
                <a:effectLst/>
                <a:latin typeface="+mn-lt"/>
              </a:rPr>
              <a:t>haku päättyy 4.5.2025 klo 23.59</a:t>
            </a:r>
            <a:endParaRPr lang="fi-FI" dirty="0">
              <a:solidFill>
                <a:srgbClr val="C00000"/>
              </a:solidFill>
              <a:latin typeface="+mn-lt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13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0DC9E29-482E-C2DC-9022-6210A6FB1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968" y="2503623"/>
            <a:ext cx="21717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9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55C6E4-1B08-2B8A-A8B9-BD2D54D1F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91" y="3139109"/>
            <a:ext cx="10515600" cy="3718891"/>
          </a:xfrm>
        </p:spPr>
        <p:txBody>
          <a:bodyPr/>
          <a:lstStyle/>
          <a:p>
            <a:pPr algn="l">
              <a:buNone/>
            </a:pPr>
            <a:r>
              <a:rPr lang="fi-FI" i="0" dirty="0">
                <a:effectLst/>
                <a:latin typeface="+mn-lt"/>
              </a:rPr>
              <a:t>Valitse ensin asiointirooli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  <a:latin typeface="+mn-lt"/>
              </a:rPr>
              <a:t>jos olet </a:t>
            </a:r>
            <a:r>
              <a:rPr lang="fi-FI" b="0" i="0" dirty="0" err="1">
                <a:effectLst/>
                <a:latin typeface="+mn-lt"/>
              </a:rPr>
              <a:t>Pohteen</a:t>
            </a:r>
            <a:r>
              <a:rPr lang="fi-FI" b="0" i="0" dirty="0">
                <a:effectLst/>
                <a:latin typeface="+mn-lt"/>
              </a:rPr>
              <a:t> ulkopuolinen henkilö tai sinulla on tarkoitus käyttää Nestoria myös </a:t>
            </a:r>
            <a:r>
              <a:rPr lang="fi-FI" b="0" i="0" dirty="0" err="1">
                <a:effectLst/>
                <a:latin typeface="+mn-lt"/>
              </a:rPr>
              <a:t>Pohteen</a:t>
            </a:r>
            <a:r>
              <a:rPr lang="fi-FI" b="0" i="0" dirty="0">
                <a:effectLst/>
                <a:latin typeface="+mn-lt"/>
              </a:rPr>
              <a:t> sisäverkon ulkopuolelta, valitse suomi.fi -tunnistautuminen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  <a:latin typeface="+mn-lt"/>
              </a:rPr>
              <a:t>pelkästään </a:t>
            </a:r>
            <a:r>
              <a:rPr lang="fi-FI" b="0" i="0" dirty="0" err="1">
                <a:effectLst/>
                <a:latin typeface="+mn-lt"/>
              </a:rPr>
              <a:t>Pohteen</a:t>
            </a:r>
            <a:r>
              <a:rPr lang="fi-FI" b="0" i="0" dirty="0">
                <a:effectLst/>
                <a:latin typeface="+mn-lt"/>
              </a:rPr>
              <a:t> sisäverkkoa käyttävät kirjautuvat Pohde-tunnuksilla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38FA8F-ED56-13FA-757D-000B3451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14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943E0AB-49CD-F5C9-A202-2EC5EE859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41" y="291052"/>
            <a:ext cx="4817918" cy="23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96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926317A-1494-A44F-08FC-25FDBB93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15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EBC0AC9-6C4E-B2FD-5A98-EF792BACE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68" y="0"/>
            <a:ext cx="4902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32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10FFF01-86CB-B6AA-3D65-4AC051A7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16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9F82E5D-C10A-EDB8-D1EB-546130A10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81" y="289973"/>
            <a:ext cx="886777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84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288BC5F-30A7-826F-06D6-FCC2B817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17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F3DDC0-8501-AD87-C5BF-2C73506C4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59" y="0"/>
            <a:ext cx="6480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2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E2C8E73-8053-FD31-3176-23991319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18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913637C-AFAC-4D8E-A2D3-5640DA56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86" y="0"/>
            <a:ext cx="7111374" cy="685800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2984E9C2-1233-0738-788F-A7D698434396}"/>
              </a:ext>
            </a:extLst>
          </p:cNvPr>
          <p:cNvSpPr txBox="1"/>
          <p:nvPr/>
        </p:nvSpPr>
        <p:spPr>
          <a:xfrm>
            <a:off x="8174182" y="2115127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Lue ohjeet!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7B46218-EBF6-5FB2-D6EF-600251D29590}"/>
              </a:ext>
            </a:extLst>
          </p:cNvPr>
          <p:cNvSpPr txBox="1"/>
          <p:nvPr/>
        </p:nvSpPr>
        <p:spPr>
          <a:xfrm>
            <a:off x="4017819" y="54971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i-FI" b="1" dirty="0">
                <a:solidFill>
                  <a:srgbClr val="C00000"/>
                </a:solidFill>
              </a:rPr>
              <a:t>Jos tarkistettua julkaisuluetteloa ei palauteta toimikunnalle määräajassa, rahoitushakemusta ei oteta käsittelyyn</a:t>
            </a:r>
          </a:p>
        </p:txBody>
      </p:sp>
    </p:spTree>
    <p:extLst>
      <p:ext uri="{BB962C8B-B14F-4D97-AF65-F5344CB8AC3E}">
        <p14:creationId xmlns:p14="http://schemas.microsoft.com/office/powerpoint/2010/main" val="4015651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A865086-6D0F-9098-6849-84631311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19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4C2E90C-FA2C-FC36-1C26-9550A8239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55" y="1552286"/>
            <a:ext cx="81629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5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57308"/>
            <a:ext cx="9342120" cy="1445241"/>
          </a:xfrm>
        </p:spPr>
        <p:txBody>
          <a:bodyPr>
            <a:normAutofit/>
          </a:bodyPr>
          <a:lstStyle/>
          <a:p>
            <a:r>
              <a:rPr lang="fi-FI" dirty="0"/>
              <a:t>Valtion rahoitus yliopistotasoiseen terveyden tutkimukseen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02549"/>
            <a:ext cx="10515600" cy="4582227"/>
          </a:xfrm>
        </p:spPr>
        <p:txBody>
          <a:bodyPr>
            <a:normAutofit fontScale="77500" lnSpcReduction="20000"/>
          </a:bodyPr>
          <a:lstStyle/>
          <a:p>
            <a:pPr fontAlgn="base"/>
            <a:endParaRPr lang="fi-FI" dirty="0">
              <a:solidFill>
                <a:srgbClr val="000C37"/>
              </a:solidFill>
            </a:endParaRPr>
          </a:p>
          <a:p>
            <a:pPr fontAlgn="base"/>
            <a:r>
              <a:rPr lang="fi-FI" dirty="0"/>
              <a:t>2020 – 2022              21 M €</a:t>
            </a:r>
          </a:p>
          <a:p>
            <a:pPr fontAlgn="base"/>
            <a:r>
              <a:rPr lang="fi-FI" dirty="0"/>
              <a:t>2023                          25 M € + 5 M € sosiaalitieteisiin</a:t>
            </a:r>
          </a:p>
          <a:p>
            <a:pPr fontAlgn="base"/>
            <a:r>
              <a:rPr lang="fi-FI" dirty="0"/>
              <a:t>2024                          29 M € + 6 M € sosiaalitieteisiin</a:t>
            </a:r>
          </a:p>
          <a:p>
            <a:pPr fontAlgn="base"/>
            <a:r>
              <a:rPr lang="fi-FI" dirty="0">
                <a:solidFill>
                  <a:srgbClr val="FF0000"/>
                </a:solidFill>
              </a:rPr>
              <a:t>2025                          32 M € + 8 M € sosiaalitieteisiin</a:t>
            </a:r>
          </a:p>
          <a:p>
            <a:pPr fontAlgn="base"/>
            <a:r>
              <a:rPr lang="fi-FI" dirty="0"/>
              <a:t>Rahoituksen hallinnointi määritelty terveydenhuoltolaissa</a:t>
            </a:r>
          </a:p>
          <a:p>
            <a:pPr fontAlgn="base"/>
            <a:r>
              <a:rPr lang="fi-FI" dirty="0"/>
              <a:t>Rahoitusosuudet perustuvat opetus- ja ministeriölle ilmoitettuihin </a:t>
            </a:r>
            <a:r>
              <a:rPr lang="fi-FI" dirty="0" err="1"/>
              <a:t>jufo</a:t>
            </a:r>
            <a:r>
              <a:rPr lang="fi-FI" dirty="0"/>
              <a:t>-pisteisiin</a:t>
            </a:r>
          </a:p>
          <a:p>
            <a:pPr lvl="1" fontAlgn="base"/>
            <a:r>
              <a:rPr lang="fi-FI" dirty="0"/>
              <a:t>Määritellään 4-vuotiskausittain</a:t>
            </a:r>
          </a:p>
          <a:p>
            <a:pPr marL="0" indent="0">
              <a:buNone/>
            </a:pPr>
            <a:r>
              <a:rPr lang="fi-FI" dirty="0"/>
              <a:t>	2018-2019		2020-2023	</a:t>
            </a:r>
            <a:r>
              <a:rPr lang="fi-FI" dirty="0">
                <a:solidFill>
                  <a:srgbClr val="FF0000"/>
                </a:solidFill>
              </a:rPr>
              <a:t>2024-2027</a:t>
            </a:r>
          </a:p>
          <a:p>
            <a:pPr marL="914400" lvl="2" indent="0">
              <a:buNone/>
            </a:pPr>
            <a:r>
              <a:rPr lang="fi-FI" dirty="0"/>
              <a:t>Etelä-Suomi 39,6 %		41,37%		39,76 %</a:t>
            </a:r>
          </a:p>
          <a:p>
            <a:pPr marL="914400" lvl="2" indent="0">
              <a:buNone/>
            </a:pPr>
            <a:r>
              <a:rPr lang="fi-FI" dirty="0"/>
              <a:t>Länsi-Suomi 17,5 %		17,84%		19,50 %	</a:t>
            </a:r>
          </a:p>
          <a:p>
            <a:pPr marL="914400" lvl="2" indent="0">
              <a:buNone/>
            </a:pPr>
            <a:r>
              <a:rPr lang="fi-FI" dirty="0"/>
              <a:t>Sisä-Suomi 16,0 %		14,44%		14,96 %	</a:t>
            </a:r>
          </a:p>
          <a:p>
            <a:pPr marL="914400" lvl="2" indent="0">
              <a:buNone/>
            </a:pPr>
            <a:r>
              <a:rPr lang="fi-FI" dirty="0"/>
              <a:t>Itä-Suomi 13,9 %		12,64%		12,79 %</a:t>
            </a:r>
          </a:p>
          <a:p>
            <a:pPr marL="914400" lvl="2" indent="0">
              <a:buNone/>
            </a:pPr>
            <a:r>
              <a:rPr lang="fi-FI" b="1" dirty="0">
                <a:solidFill>
                  <a:srgbClr val="C00000"/>
                </a:solidFill>
              </a:rPr>
              <a:t>Pohjois-Suomi</a:t>
            </a:r>
            <a:r>
              <a:rPr lang="fi-FI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b="1" dirty="0"/>
              <a:t>13,0 %  	</a:t>
            </a:r>
            <a:r>
              <a:rPr lang="fi-FI" b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fi-FI" b="1" dirty="0">
                <a:solidFill>
                  <a:srgbClr val="C00000"/>
                </a:solidFill>
              </a:rPr>
              <a:t>13,71%		12,98 %</a:t>
            </a:r>
          </a:p>
          <a:p>
            <a:pPr lvl="1" fontAlgn="base"/>
            <a:endParaRPr lang="fi-FI" dirty="0">
              <a:solidFill>
                <a:srgbClr val="000C37"/>
              </a:solidFill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5338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VTR-rahoituksen käyttöohje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Tutkimusrahoituksen käyttö ohjeistettu, voidaan käyttää </a:t>
            </a:r>
          </a:p>
          <a:p>
            <a:pPr lvl="1"/>
            <a:r>
              <a:rPr lang="fi-FI" dirty="0"/>
              <a:t>tutkimuksen suoriin kuluihin, kuten tutkijoiden ja muun tutkimushenkilöstön palkkaukseen sekä palveluiden, laitteiden ja tarvikkeiden hankintaan sekä kongressimatkoihin, jos tutkija pitää tilaisuudessa esityksen/posterin tai hän osallistuu aktiivisesti kongressin järjestelyihin (esim. on osa puheenjohtajistoa tai </a:t>
            </a:r>
            <a:r>
              <a:rPr lang="fi-FI" dirty="0" err="1"/>
              <a:t>facultya</a:t>
            </a:r>
            <a:r>
              <a:rPr lang="fi-FI" dirty="0"/>
              <a:t>).</a:t>
            </a:r>
          </a:p>
          <a:p>
            <a:pPr lvl="1"/>
            <a:r>
              <a:rPr lang="fi-FI" dirty="0"/>
              <a:t>koulutustilaisuuksiin silloin kun koulutus liittyy tutkimuksen menetelmien oppimiseen ja hallintaan.</a:t>
            </a:r>
          </a:p>
          <a:p>
            <a:pPr lvl="1"/>
            <a:r>
              <a:rPr lang="fi-FI" dirty="0"/>
              <a:t>palkat määritelty</a:t>
            </a:r>
          </a:p>
          <a:p>
            <a:r>
              <a:rPr lang="fi-FI" dirty="0"/>
              <a:t>Rahoituksen käyttöaika 3 vuotta </a:t>
            </a:r>
          </a:p>
          <a:p>
            <a:pPr lvl="1"/>
            <a:r>
              <a:rPr lang="fi-FI" dirty="0"/>
              <a:t>Käyttämättä jäänyt rahoitus tulee palauttaa toimikunnalle</a:t>
            </a:r>
          </a:p>
          <a:p>
            <a:r>
              <a:rPr lang="fi-FI" dirty="0">
                <a:solidFill>
                  <a:srgbClr val="FF0000"/>
                </a:solidFill>
              </a:rPr>
              <a:t>Ajantasainen ohjeistus löytyy aina OYS:n verkkosivuilta Tutkijan ohjeet / VTR-rahoitus </a:t>
            </a:r>
            <a:r>
              <a:rPr lang="fi-FI" dirty="0">
                <a:solidFill>
                  <a:srgbClr val="FF0000"/>
                </a:solidFill>
                <a:hlinkClick r:id="rId2"/>
              </a:rPr>
              <a:t>https://oys.fi/wp-content/uploads/2024/10/vtr-ohje-pohde.pdf</a:t>
            </a:r>
            <a:endParaRPr lang="fi-FI" dirty="0">
              <a:solidFill>
                <a:srgbClr val="FF0000"/>
              </a:solidFill>
            </a:endParaRPr>
          </a:p>
          <a:p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8077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Rahoitus ulkomailla tehtävää tutkimustyötä varten – jatkuva 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Rahoitusta voi hakea enintään kuusi (6) kuukautta kestävää ulkomailla tehtävää tutkimustyötä varten.</a:t>
            </a:r>
          </a:p>
          <a:p>
            <a:r>
              <a:rPr lang="fi-FI" dirty="0"/>
              <a:t>Rahoituksella katetaan </a:t>
            </a:r>
            <a:r>
              <a:rPr lang="fi-FI" dirty="0">
                <a:solidFill>
                  <a:srgbClr val="FF0000"/>
                </a:solidFill>
              </a:rPr>
              <a:t>tutkijan palkkakustannuksia</a:t>
            </a:r>
            <a:r>
              <a:rPr lang="fi-FI" dirty="0"/>
              <a:t> vierailun aikana.</a:t>
            </a:r>
          </a:p>
          <a:p>
            <a:r>
              <a:rPr lang="fi-FI" dirty="0"/>
              <a:t>Ulkomailla tehtävää tutkimustyötä varten rahoitusta voivat hakea lääketieteen lisensiaatin tai muun ylemmän korkeakoulututkinnon suorittaneet tutkijat. Hakijoilta edellytetään vakinaista virka- tai työsuhdetta VTR-kelpoiseen organisaatioon.</a:t>
            </a:r>
          </a:p>
          <a:p>
            <a:r>
              <a:rPr lang="fi-FI" dirty="0"/>
              <a:t>Tutkija toimii kokopäiväisenä tutkijana vapautettuna omasta virastaan tai tehtävästään eikä virkavapautta erikseen anota. Tällöin loma-, eläke- ym. edut säilyvät.</a:t>
            </a:r>
          </a:p>
          <a:p>
            <a:r>
              <a:rPr lang="fi-FI" dirty="0"/>
              <a:t>Rahoituksen saanut sopii kirjallisesti vierailun ajankohdan esimiehensä kanssa.</a:t>
            </a:r>
          </a:p>
          <a:p>
            <a:r>
              <a:rPr lang="fi-FI" dirty="0" err="1"/>
              <a:t>Pohteella</a:t>
            </a:r>
            <a:r>
              <a:rPr lang="fi-FI" dirty="0"/>
              <a:t> tutkijan palkkakustannukset vierailun aikana maksetaan K-projektilta, jonne hänelle tehdään tutkijatyösopimus ko. ajalle. Rahoitus palkkakustannuksiin maksetaan tälle projektille.</a:t>
            </a:r>
          </a:p>
          <a:p>
            <a:r>
              <a:rPr lang="fi-FI" dirty="0"/>
              <a:t>Lomake tulossa Nestoriin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8280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57308"/>
            <a:ext cx="9017000" cy="1445241"/>
          </a:xfrm>
        </p:spPr>
        <p:txBody>
          <a:bodyPr>
            <a:normAutofit fontScale="90000"/>
          </a:bodyPr>
          <a:lstStyle/>
          <a:p>
            <a:r>
              <a:rPr lang="fi-FI" dirty="0"/>
              <a:t>Rahoitus ulkomailta tulevien tutkijavierailujen matka- ja asumiskustannuksiin – jatkuva 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5640" y="2242802"/>
            <a:ext cx="10515600" cy="3718891"/>
          </a:xfrm>
        </p:spPr>
        <p:txBody>
          <a:bodyPr>
            <a:normAutofit/>
          </a:bodyPr>
          <a:lstStyle/>
          <a:p>
            <a:r>
              <a:rPr lang="fi-FI" dirty="0"/>
              <a:t>Rahoitusta voi hakea ulkomaisen tutkijavierailijan matka- ja asumiskustannuksiin</a:t>
            </a:r>
          </a:p>
          <a:p>
            <a:r>
              <a:rPr lang="fi-FI" dirty="0"/>
              <a:t>Rahoituksen hakijana toimii VTR-tutkimusryhmän johtaja ja rahoitusta voidaan myöntää enintään 5 000 euroa / vierailu / tutkimusryhmä.</a:t>
            </a:r>
          </a:p>
          <a:p>
            <a:r>
              <a:rPr lang="fi-FI" dirty="0"/>
              <a:t>Liitteiksi hakijat toimittavat vapaamuotoisen toimialueen tai palvelualueen johtajan lausunnon vierailun merkityksestä yksikön kannalta sekä vierailijan ansioluettelon.</a:t>
            </a:r>
          </a:p>
          <a:p>
            <a:r>
              <a:rPr lang="fi-FI" dirty="0"/>
              <a:t>Lomake tulossa Nestoriin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800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DE47C-12BC-1922-C869-9D32FDC7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Ilmaisia koulutuksia</a:t>
            </a:r>
            <a:br>
              <a:rPr lang="fi-FI" dirty="0"/>
            </a:br>
            <a:r>
              <a:rPr lang="fi-FI" sz="1200" b="0" dirty="0"/>
              <a:t>- ota yhteys katja.riipinen@pohde.fi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F59E23-A246-55ED-B2A1-1D6734AA0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919469"/>
          </a:xfrm>
        </p:spPr>
        <p:txBody>
          <a:bodyPr>
            <a:normAutofit fontScale="40000" lnSpcReduction="20000"/>
          </a:bodyPr>
          <a:lstStyle/>
          <a:p>
            <a:r>
              <a:rPr lang="fi-FI" b="1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Kliinisen lääketutkimuksen toimijoiden roolit ja tehtävät</a:t>
            </a:r>
            <a:endParaRPr lang="fi-FI" b="0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  <a:p>
            <a:r>
              <a:rPr lang="fi-FI" b="1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Kliinisen lääketutkimuksen monitorointi</a:t>
            </a:r>
            <a:endParaRPr lang="fi-FI" b="0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  <a:p>
            <a:r>
              <a:rPr lang="fi-FI" b="1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Uudet lääkeaineet tutuiksi. Useita terapia-alueita</a:t>
            </a:r>
            <a:endParaRPr lang="fi-FI" b="0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fi-FI" b="1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Sähköisen suostumuksen käyttö</a:t>
            </a:r>
          </a:p>
          <a:p>
            <a:r>
              <a:rPr lang="fi-FI" b="1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Kliinisen lääketutkimuksen ABC</a:t>
            </a:r>
            <a:endParaRPr lang="fi-FI" b="0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  <a:p>
            <a:r>
              <a:rPr lang="fi-FI" b="1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Kliinisen laitetutkimuksen ABC</a:t>
            </a:r>
            <a:endParaRPr lang="fi-FI" b="0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  <a:p>
            <a:r>
              <a:rPr lang="fi-FI" b="1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Tekoäly &amp; tutkimus</a:t>
            </a:r>
            <a:endParaRPr lang="fi-FI" b="0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  <a:p>
            <a:r>
              <a:rPr lang="fi-FI" b="1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Tutkimuksen ABC – interventiotutkimukset</a:t>
            </a:r>
          </a:p>
          <a:p>
            <a:r>
              <a:rPr lang="fi-FI" b="1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Tietosuoja tieteellisessä tutkimuksessa - Miten selviän läpi pykäläviidakon?</a:t>
            </a:r>
          </a:p>
          <a:p>
            <a:r>
              <a:rPr lang="fi-FI" b="1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Miten laadin hyvän tutkimustiedotteen ja -suostumuksen?</a:t>
            </a:r>
          </a:p>
          <a:p>
            <a:r>
              <a:rPr lang="fi-FI" b="1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Rekisteritutkimukset: Terveydenhuollon virstanpylväitä</a:t>
            </a:r>
            <a:endParaRPr lang="fi-FI" b="0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  <a:p>
            <a:r>
              <a:rPr lang="fi-FI" b="1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Tehokas tutkimusviestintä - argumentoi vakuuttavasti eri kohderyhmille!</a:t>
            </a:r>
          </a:p>
          <a:p>
            <a:r>
              <a:rPr lang="fi-FI" b="1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Miten laadin hyvän tutkimussuunnitelman?</a:t>
            </a:r>
            <a:endParaRPr lang="fi-FI" b="0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  <a:p>
            <a:r>
              <a:rPr lang="fi-FI" b="1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Ajankohtaista tutkimuslainsäädännöstä 16.9.2025</a:t>
            </a:r>
          </a:p>
          <a:p>
            <a:r>
              <a:rPr lang="fi-FI" b="1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Perehdytys uuteen ICH E6 (R3) -ohjeeseen</a:t>
            </a:r>
            <a:endParaRPr lang="fi-FI" b="0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  <a:p>
            <a:endParaRPr lang="fi-FI" b="0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  <a:p>
            <a:endParaRPr lang="fi-FI" b="0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  <a:p>
            <a:endParaRPr lang="fi-FI" b="0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  <a:p>
            <a:endParaRPr lang="fi-FI" b="0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  <a:p>
            <a:endParaRPr lang="fi-FI" b="0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  <a:p>
            <a:pPr algn="l"/>
            <a:endParaRPr lang="fi-FI" b="0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6F3320F-C415-1E40-B37B-9F9544F2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23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CDA6FB6-A4C1-C4B3-3B90-300CB209A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627478"/>
            <a:ext cx="23622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70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Yhteystiedot (etunimi.sukunimi@pohde.fi)</a:t>
            </a:r>
          </a:p>
          <a:p>
            <a:pPr lvl="1"/>
            <a:r>
              <a:rPr lang="fi-FI" dirty="0"/>
              <a:t>Sihteeri, tutkimuskoordinaattori Kirsti Hagelberg </a:t>
            </a:r>
          </a:p>
          <a:p>
            <a:pPr lvl="1"/>
            <a:r>
              <a:rPr lang="fi-FI" dirty="0"/>
              <a:t>Esittelijä, tutkimuspäällikkö Minna Mäkiniemi</a:t>
            </a:r>
          </a:p>
          <a:p>
            <a:pPr lvl="1"/>
            <a:r>
              <a:rPr lang="fi-FI" dirty="0"/>
              <a:t>Puheenjohtaja, tutkimus-, kehitys- ja innovaatiojohtaja Teija Kekonen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487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2211" y="23675"/>
            <a:ext cx="9276761" cy="144524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i-FI" sz="3600" kern="1000" spc="-100" dirty="0">
                <a:solidFill>
                  <a:schemeClr val="accent6">
                    <a:lumMod val="25000"/>
                  </a:schemeClr>
                </a:solidFill>
              </a:rPr>
              <a:t>Pohjois-Suomen YTA, valtion tutkimusrahoitus </a:t>
            </a:r>
            <a:br>
              <a:rPr lang="fi-FI" sz="3600" kern="1000" spc="-100" dirty="0">
                <a:solidFill>
                  <a:schemeClr val="accent6">
                    <a:lumMod val="25000"/>
                  </a:schemeClr>
                </a:solidFill>
              </a:rPr>
            </a:br>
            <a:r>
              <a:rPr lang="fi-FI" sz="3600" kern="1000" spc="-100" dirty="0">
                <a:solidFill>
                  <a:schemeClr val="accent6">
                    <a:lumMod val="25000"/>
                  </a:schemeClr>
                </a:solidFill>
              </a:rPr>
              <a:t>v. 2002 – 2025, M€ </a:t>
            </a:r>
          </a:p>
        </p:txBody>
      </p:sp>
      <p:graphicFrame>
        <p:nvGraphicFramePr>
          <p:cNvPr id="4" name="Kaavio 3"/>
          <p:cNvGraphicFramePr/>
          <p:nvPr/>
        </p:nvGraphicFramePr>
        <p:xfrm>
          <a:off x="1703512" y="1484784"/>
          <a:ext cx="943897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622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57308"/>
            <a:ext cx="9342120" cy="1445241"/>
          </a:xfrm>
        </p:spPr>
        <p:txBody>
          <a:bodyPr>
            <a:normAutofit/>
          </a:bodyPr>
          <a:lstStyle/>
          <a:p>
            <a:pPr fontAlgn="base"/>
            <a:r>
              <a:rPr lang="fi-FI" dirty="0"/>
              <a:t>Valtakunnallinen terveyden tutkimuksen arviointiryhmä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fi-FI" dirty="0">
                <a:solidFill>
                  <a:srgbClr val="000C46"/>
                </a:solidFill>
              </a:rPr>
              <a:t>STM asettaa arviointiryhmän 4-vuotiskausittain</a:t>
            </a:r>
          </a:p>
          <a:p>
            <a:pPr fontAlgn="base"/>
            <a:r>
              <a:rPr lang="fi-FI" dirty="0">
                <a:solidFill>
                  <a:srgbClr val="000C46"/>
                </a:solidFill>
              </a:rPr>
              <a:t>Tehtävänä </a:t>
            </a:r>
            <a:r>
              <a:rPr lang="fi-FI" dirty="0"/>
              <a:t>arvioida terveyden tutkimuksen laatua, määrää ja tuloksellisuutta sekä painoalueiden ja tavoitteiden saavuttamista kuluneella nelivuotiskaudella </a:t>
            </a:r>
          </a:p>
          <a:p>
            <a:pPr fontAlgn="base"/>
            <a:r>
              <a:rPr lang="fi-FI" dirty="0"/>
              <a:t>Tekee </a:t>
            </a:r>
            <a:r>
              <a:rPr lang="fi-FI" dirty="0" err="1"/>
              <a:t>STM:lle</a:t>
            </a:r>
            <a:r>
              <a:rPr lang="fi-FI" dirty="0"/>
              <a:t> ehdotuksen VTR-rahoituksen jakamisesta yhteistyöalueille seuraavana nelivuotiskautena.</a:t>
            </a:r>
            <a:endParaRPr lang="fi-FI" dirty="0">
              <a:solidFill>
                <a:srgbClr val="000C37"/>
              </a:solidFill>
            </a:endParaRPr>
          </a:p>
          <a:p>
            <a:r>
              <a:rPr lang="fi-FI" dirty="0"/>
              <a:t>Pohjois-Suomen YTA jäsenet:</a:t>
            </a:r>
          </a:p>
          <a:p>
            <a:pPr lvl="1"/>
            <a:r>
              <a:rPr lang="fi-FI" dirty="0"/>
              <a:t>Pohde: Terhi Ruuska-</a:t>
            </a:r>
            <a:r>
              <a:rPr lang="fi-FI" dirty="0" err="1"/>
              <a:t>Loewald</a:t>
            </a:r>
            <a:r>
              <a:rPr lang="fi-FI" dirty="0"/>
              <a:t>, varajäsen Sami Räsänen</a:t>
            </a:r>
          </a:p>
          <a:p>
            <a:pPr lvl="1"/>
            <a:r>
              <a:rPr lang="fi-FI" dirty="0"/>
              <a:t>Oulun yliopisto: </a:t>
            </a:r>
            <a:r>
              <a:rPr lang="fi-FI" sz="1800" dirty="0"/>
              <a:t>Mika Martikainen, varajäsen Erika Jääskeläinen</a:t>
            </a:r>
            <a:endParaRPr lang="fi-FI" dirty="0"/>
          </a:p>
          <a:p>
            <a:pPr lvl="1"/>
            <a:r>
              <a:rPr lang="fi-FI" sz="1800" dirty="0"/>
              <a:t>Teija Kekonen</a:t>
            </a:r>
            <a:r>
              <a:rPr lang="fi-FI" dirty="0"/>
              <a:t>, Pohjois-Suomen YTA tutkimustoimikunta, asiantuntijasihteeri</a:t>
            </a:r>
          </a:p>
          <a:p>
            <a:r>
              <a:rPr lang="fi-FI" dirty="0"/>
              <a:t>Toimikausi 19.6.2024–31.3.2028.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262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57308"/>
            <a:ext cx="9220200" cy="1445241"/>
          </a:xfrm>
        </p:spPr>
        <p:txBody>
          <a:bodyPr>
            <a:normAutofit/>
          </a:bodyPr>
          <a:lstStyle/>
          <a:p>
            <a:r>
              <a:rPr lang="fi-FI" dirty="0"/>
              <a:t>Pohjois-Suomen yhteistyöalueen tutkimustoimikunta </a:t>
            </a:r>
            <a:r>
              <a:rPr lang="fi-FI" dirty="0">
                <a:solidFill>
                  <a:srgbClr val="FF0000"/>
                </a:solidFill>
              </a:rPr>
              <a:t>25.3.2025 alkaen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7178" y="2401701"/>
            <a:ext cx="6395701" cy="379323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1300" b="1" dirty="0"/>
              <a:t>Teija Kekonen, </a:t>
            </a:r>
            <a:r>
              <a:rPr lang="fi-FI" sz="1300" dirty="0"/>
              <a:t>tutkimus-, kehitys- ja innovaatiojohtaja, Pohde, puheenjohtaja </a:t>
            </a:r>
            <a:endParaRPr lang="fi-FI" sz="1300" b="1" dirty="0"/>
          </a:p>
          <a:p>
            <a:pPr marL="0" indent="0">
              <a:spcBef>
                <a:spcPts val="600"/>
              </a:spcBef>
              <a:buNone/>
            </a:pPr>
            <a:r>
              <a:rPr lang="fi-FI" sz="1300" b="1" dirty="0"/>
              <a:t>Miia Turpeinen</a:t>
            </a:r>
            <a:r>
              <a:rPr lang="fi-FI" sz="1300" dirty="0"/>
              <a:t>, professori, yliopistosairaalan johtaja, Pohde, varapuheenjohtaja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300" b="1" dirty="0"/>
              <a:t>Merja Meriläinen</a:t>
            </a:r>
            <a:r>
              <a:rPr lang="fi-FI" sz="1300" dirty="0"/>
              <a:t>, johtajaylihoitaja, Pohde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300" b="1" dirty="0"/>
              <a:t>Pasi Eskola</a:t>
            </a:r>
            <a:r>
              <a:rPr lang="fi-FI" sz="1300" dirty="0"/>
              <a:t>, hallintoylilääkäri, Pohde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300" b="1" dirty="0"/>
              <a:t>Tuomas Holma</a:t>
            </a:r>
            <a:r>
              <a:rPr lang="fi-FI" sz="1300" dirty="0"/>
              <a:t>, ylilääkäri, Pohde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300" b="1" dirty="0"/>
              <a:t>Raisa Serpi</a:t>
            </a:r>
            <a:r>
              <a:rPr lang="fi-FI" sz="1300" dirty="0"/>
              <a:t>, johtaja, Biopankki Borealis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300" b="1" dirty="0"/>
              <a:t>Jyri J. Taskila</a:t>
            </a:r>
            <a:r>
              <a:rPr lang="fi-FI" sz="1300" dirty="0"/>
              <a:t>, johtajaylilääkäri, Lapin hyvinvointialue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300" b="1" dirty="0"/>
              <a:t>Marita Pikkarainen</a:t>
            </a:r>
            <a:r>
              <a:rPr lang="fi-FI" sz="1300" dirty="0"/>
              <a:t>, kehittämisjohtaja, Kainuun hyvinvointialue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300" b="1" dirty="0"/>
              <a:t>Katja Virta</a:t>
            </a:r>
            <a:r>
              <a:rPr lang="fi-FI" sz="1300" dirty="0"/>
              <a:t>, johtajaylilääkäri, Keski-Pohjanmaan hyvinvointialue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300" b="1" dirty="0"/>
              <a:t>Jukka Hakkola</a:t>
            </a:r>
            <a:r>
              <a:rPr lang="fi-FI" sz="1300" dirty="0"/>
              <a:t>, professori, Oulun yliopisto</a:t>
            </a:r>
          </a:p>
          <a:p>
            <a:pPr>
              <a:spcBef>
                <a:spcPts val="600"/>
              </a:spcBef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5</a:t>
            </a:fld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6882879" y="2401701"/>
            <a:ext cx="5432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1300" b="1" dirty="0"/>
              <a:t>Varajäsenet:</a:t>
            </a:r>
            <a:endParaRPr lang="fi-FI" sz="1300" dirty="0"/>
          </a:p>
          <a:p>
            <a:pPr>
              <a:spcBef>
                <a:spcPts val="600"/>
              </a:spcBef>
            </a:pPr>
            <a:r>
              <a:rPr lang="fi-FI" sz="1300" b="1" dirty="0"/>
              <a:t>Tuula Saukkonen</a:t>
            </a:r>
            <a:r>
              <a:rPr lang="fi-FI" sz="1300" dirty="0"/>
              <a:t>, yleislääketieteen erikoislääkäri, Lapin hyvinvointialue</a:t>
            </a:r>
          </a:p>
          <a:p>
            <a:pPr>
              <a:spcBef>
                <a:spcPts val="600"/>
              </a:spcBef>
            </a:pPr>
            <a:r>
              <a:rPr lang="fi-FI" sz="1300" b="1" dirty="0"/>
              <a:t>Terhi Nevala</a:t>
            </a:r>
            <a:r>
              <a:rPr lang="fi-FI" sz="1300" dirty="0"/>
              <a:t>, johtajaylilääkäri, Pohde</a:t>
            </a:r>
          </a:p>
          <a:p>
            <a:pPr>
              <a:spcBef>
                <a:spcPts val="600"/>
              </a:spcBef>
            </a:pPr>
            <a:r>
              <a:rPr lang="fi-FI" sz="1300" b="1" dirty="0"/>
              <a:t>Katri Puukka</a:t>
            </a:r>
            <a:r>
              <a:rPr lang="fi-FI" sz="1300" dirty="0"/>
              <a:t>, laatupäällikkö, Nordlab</a:t>
            </a:r>
          </a:p>
          <a:p>
            <a:pPr>
              <a:spcBef>
                <a:spcPts val="600"/>
              </a:spcBef>
            </a:pPr>
            <a:r>
              <a:rPr lang="fi-FI" sz="1300" b="1" dirty="0"/>
              <a:t>Leena Pimperi-Koivisto</a:t>
            </a:r>
            <a:r>
              <a:rPr lang="fi-FI" sz="1300" dirty="0"/>
              <a:t>, sosiaalijohtaja, Pohde</a:t>
            </a:r>
          </a:p>
          <a:p>
            <a:pPr>
              <a:spcBef>
                <a:spcPts val="600"/>
              </a:spcBef>
            </a:pPr>
            <a:endParaRPr lang="fi-FI" sz="1300" dirty="0"/>
          </a:p>
          <a:p>
            <a:pPr>
              <a:spcBef>
                <a:spcPts val="600"/>
              </a:spcBef>
            </a:pPr>
            <a:r>
              <a:rPr lang="fi-FI" sz="1300" b="1" dirty="0"/>
              <a:t>Esittelijä Minna Mäkiniemi</a:t>
            </a:r>
            <a:r>
              <a:rPr lang="fi-FI" sz="1300" dirty="0"/>
              <a:t>, tutkimuspäällikkö, puh. 08 315 5181</a:t>
            </a:r>
          </a:p>
          <a:p>
            <a:pPr>
              <a:spcBef>
                <a:spcPts val="600"/>
              </a:spcBef>
            </a:pPr>
            <a:r>
              <a:rPr lang="fi-FI" sz="1300" b="1" dirty="0"/>
              <a:t>Sihteeri Kirsti Hagelberg</a:t>
            </a:r>
            <a:r>
              <a:rPr lang="fi-FI" sz="1300" dirty="0"/>
              <a:t>, tutkimuskoordinaattori, puh. 08 315 4771</a:t>
            </a:r>
          </a:p>
          <a:p>
            <a:endParaRPr lang="fi-FI" sz="1400" dirty="0"/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01203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57308"/>
            <a:ext cx="9342120" cy="1445241"/>
          </a:xfrm>
        </p:spPr>
        <p:txBody>
          <a:bodyPr>
            <a:normAutofit/>
          </a:bodyPr>
          <a:lstStyle/>
          <a:p>
            <a:r>
              <a:rPr lang="fi-FI" dirty="0"/>
              <a:t>Tutkimuksen tavoitteet ja painoalueet 2024-2027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2311053"/>
            <a:ext cx="10722429" cy="4416318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fi-FI" dirty="0">
                <a:latin typeface="+mn-lt"/>
              </a:rPr>
              <a:t>STM määrittelee yhteistyössä yhteistyöalueiden tutkimustoimikuntien kanssa yliopistotasoisen terveyden tutkimuksen painoalueet ja tavoitteet nelivuotiskausittain.</a:t>
            </a:r>
          </a:p>
          <a:p>
            <a:pPr fontAlgn="base"/>
            <a:r>
              <a:rPr lang="fi-FI" dirty="0">
                <a:latin typeface="+mn-lt"/>
              </a:rPr>
              <a:t>Rahoituskaudella 2024 - 2027 yliopistotasoisen terveyden tutkimuksen tavoitteena on:</a:t>
            </a:r>
          </a:p>
          <a:p>
            <a:pPr>
              <a:buNone/>
            </a:pPr>
            <a:r>
              <a:rPr lang="fi-FI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1) edistää väestön terveyttä ja hyvinvointia sosiaali- ja terveydenhuollon palvelujärjestelmässä tehtävän korkeatasoisen ja vaikuttavan terveyden tutkimuksen kautta</a:t>
            </a:r>
          </a:p>
          <a:p>
            <a:pPr>
              <a:buNone/>
            </a:pPr>
            <a:r>
              <a:rPr lang="fi-FI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2) edistää terveydenhuollon vaikuttavuutta ja laatua sekä asiakas- ja potilasturvallisuutta sen osana</a:t>
            </a:r>
          </a:p>
          <a:p>
            <a:pPr>
              <a:buNone/>
            </a:pPr>
            <a:r>
              <a:rPr lang="fi-FI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3) tuottaa uutta tietoa terveydestä, terveydenhuollosta ja sosiaali- ja terveydenhuollon palvelujärjestelmästä sekä huolehtia sen levittämisestä ja hyödyntämisestä  terveydenhuollossa ja muualla yhteiskunnassa</a:t>
            </a:r>
          </a:p>
          <a:p>
            <a:pPr>
              <a:buNone/>
            </a:pPr>
            <a:r>
              <a:rPr lang="fi-FI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4) tukea kliinistä tutkimusta tekevän tutkijan urapolkua</a:t>
            </a:r>
          </a:p>
          <a:p>
            <a:pPr fontAlgn="base"/>
            <a:r>
              <a:rPr lang="fi-FI" dirty="0">
                <a:latin typeface="+mn-lt"/>
              </a:rPr>
              <a:t>Tutkimuksen painoalueet vuosina 2024 - 2027 ovat:</a:t>
            </a:r>
          </a:p>
          <a:p>
            <a:pPr marL="514350" lvl="1" indent="0" fontAlgn="base">
              <a:buNone/>
            </a:pPr>
            <a:r>
              <a:rPr lang="fi-FI" dirty="0">
                <a:latin typeface="+mn-lt"/>
              </a:rPr>
              <a:t>1) kliininen ja </a:t>
            </a:r>
            <a:r>
              <a:rPr lang="fi-FI" dirty="0" err="1">
                <a:latin typeface="+mn-lt"/>
              </a:rPr>
              <a:t>translationaalinen</a:t>
            </a:r>
            <a:r>
              <a:rPr lang="fi-FI" dirty="0">
                <a:latin typeface="+mn-lt"/>
              </a:rPr>
              <a:t> tutkimus</a:t>
            </a:r>
          </a:p>
          <a:p>
            <a:pPr marL="514350" lvl="1" indent="0" fontAlgn="base">
              <a:buNone/>
            </a:pPr>
            <a:r>
              <a:rPr lang="fi-FI" dirty="0">
                <a:latin typeface="+mn-lt"/>
              </a:rPr>
              <a:t>2) suuria tietoaineistoja hyödyntävien tutkimusmenetelmien saaminen terveydenhuollon käyttöön</a:t>
            </a:r>
          </a:p>
          <a:p>
            <a:pPr marL="514350" lvl="1" indent="0" fontAlgn="base">
              <a:buNone/>
            </a:pPr>
            <a:r>
              <a:rPr lang="fi-FI" dirty="0">
                <a:solidFill>
                  <a:schemeClr val="accent4"/>
                </a:solidFill>
                <a:latin typeface="+mn-lt"/>
              </a:rPr>
              <a:t>3) terveydenhuollon ja palvelujärjestelmän vaikuttavuuden ja sen osana laadun ja asiakas- ja potilasturvallisuuden tutkimus</a:t>
            </a:r>
          </a:p>
          <a:p>
            <a:pPr marL="514350" lvl="1" indent="0" fontAlgn="base">
              <a:buNone/>
            </a:pPr>
            <a:r>
              <a:rPr lang="fi-FI" dirty="0">
                <a:latin typeface="+mn-lt"/>
              </a:rPr>
              <a:t>4) terveys- ja hyvinvointieroja kaventava palvelujärjestelmän kehittämistä tukeva tutkimus.</a:t>
            </a:r>
          </a:p>
          <a:p>
            <a:pPr marL="400050" indent="-342900" fontAlgn="base"/>
            <a:r>
              <a:rPr lang="fi-FI" dirty="0">
                <a:latin typeface="+mn-lt"/>
              </a:rPr>
              <a:t>50 % rahoituksesta osoitetaan </a:t>
            </a:r>
            <a:r>
              <a:rPr lang="fi-FI" dirty="0" err="1">
                <a:latin typeface="+mn-lt"/>
              </a:rPr>
              <a:t>STM:n</a:t>
            </a:r>
            <a:r>
              <a:rPr lang="fi-FI" dirty="0">
                <a:latin typeface="+mn-lt"/>
              </a:rPr>
              <a:t> painoalueille</a:t>
            </a:r>
          </a:p>
          <a:p>
            <a:pPr fontAlgn="base"/>
            <a:endParaRPr lang="fi-FI" dirty="0">
              <a:solidFill>
                <a:srgbClr val="000C37"/>
              </a:solidFill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292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67576"/>
            <a:ext cx="10515600" cy="712831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VTR 2025, rahoituspäätökset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7</a:t>
            </a:fld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811876" y="2102587"/>
            <a:ext cx="10302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>
                    <a:lumMod val="25000"/>
                  </a:schemeClr>
                </a:solidFill>
              </a:rPr>
              <a:t>  71 hakemusta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>
                    <a:lumMod val="25000"/>
                  </a:schemeClr>
                </a:solidFill>
              </a:rPr>
              <a:t>  83 optiorahoitushakemusta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>
                    <a:lumMod val="25000"/>
                  </a:schemeClr>
                </a:solidFill>
              </a:rPr>
              <a:t>  5 hakukategoriaa, kukin hakukategoria arvioitiin omassa ryhmässä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600" dirty="0">
                <a:solidFill>
                  <a:schemeClr val="accent6">
                    <a:lumMod val="25000"/>
                  </a:schemeClr>
                </a:solidFill>
              </a:rPr>
              <a:t> 3 ulkopuolista arvioijaa/hakemus</a:t>
            </a:r>
          </a:p>
        </p:txBody>
      </p:sp>
      <p:graphicFrame>
        <p:nvGraphicFramePr>
          <p:cNvPr id="7" name="Taulukko 5">
            <a:extLst>
              <a:ext uri="{FF2B5EF4-FFF2-40B4-BE49-F238E27FC236}">
                <a16:creationId xmlns:a16="http://schemas.microsoft.com/office/drawing/2014/main" id="{215CF927-D552-844A-68D7-0B1253200F38}"/>
              </a:ext>
            </a:extLst>
          </p:cNvPr>
          <p:cNvGraphicFramePr>
            <a:graphicFrameLocks noGrp="1"/>
          </p:cNvGraphicFramePr>
          <p:nvPr/>
        </p:nvGraphicFramePr>
        <p:xfrm>
          <a:off x="1101132" y="3179805"/>
          <a:ext cx="9517612" cy="3322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3800">
                  <a:extLst>
                    <a:ext uri="{9D8B030D-6E8A-4147-A177-3AD203B41FA5}">
                      <a16:colId xmlns:a16="http://schemas.microsoft.com/office/drawing/2014/main" val="1327942059"/>
                    </a:ext>
                  </a:extLst>
                </a:gridCol>
                <a:gridCol w="1412990">
                  <a:extLst>
                    <a:ext uri="{9D8B030D-6E8A-4147-A177-3AD203B41FA5}">
                      <a16:colId xmlns:a16="http://schemas.microsoft.com/office/drawing/2014/main" val="1836988973"/>
                    </a:ext>
                  </a:extLst>
                </a:gridCol>
                <a:gridCol w="1217847">
                  <a:extLst>
                    <a:ext uri="{9D8B030D-6E8A-4147-A177-3AD203B41FA5}">
                      <a16:colId xmlns:a16="http://schemas.microsoft.com/office/drawing/2014/main" val="917243436"/>
                    </a:ext>
                  </a:extLst>
                </a:gridCol>
                <a:gridCol w="802361">
                  <a:extLst>
                    <a:ext uri="{9D8B030D-6E8A-4147-A177-3AD203B41FA5}">
                      <a16:colId xmlns:a16="http://schemas.microsoft.com/office/drawing/2014/main" val="1304849811"/>
                    </a:ext>
                  </a:extLst>
                </a:gridCol>
                <a:gridCol w="850614">
                  <a:extLst>
                    <a:ext uri="{9D8B030D-6E8A-4147-A177-3AD203B41FA5}">
                      <a16:colId xmlns:a16="http://schemas.microsoft.com/office/drawing/2014/main" val="2125487504"/>
                    </a:ext>
                  </a:extLst>
                </a:gridCol>
              </a:tblGrid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Kategoria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Hakemuksia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Rahoitetaan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2026 optiot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29983"/>
                  </a:ext>
                </a:extLst>
              </a:tr>
              <a:tr h="722286">
                <a:tc>
                  <a:txBody>
                    <a:bodyPr/>
                    <a:lstStyle/>
                    <a:p>
                      <a:r>
                        <a:rPr lang="fi-FI" sz="1400" dirty="0"/>
                        <a:t>Terveydenhuollon menetelmien sekä hoito- ja palveluketjujen vaikuttavuuden tutkimus, erityisesti hoidon priorisointiin liittyvät hankkeet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942988"/>
                  </a:ext>
                </a:extLst>
              </a:tr>
              <a:tr h="505600">
                <a:tc>
                  <a:txBody>
                    <a:bodyPr/>
                    <a:lstStyle/>
                    <a:p>
                      <a:r>
                        <a:rPr lang="fi-FI" sz="1400" dirty="0"/>
                        <a:t>Tulevaisuuden dataintensiivisten tutkimusmenetelmien saaminen terveydenhuollon käyttöön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057479"/>
                  </a:ext>
                </a:extLst>
              </a:tr>
              <a:tr h="292927">
                <a:tc>
                  <a:txBody>
                    <a:bodyPr/>
                    <a:lstStyle/>
                    <a:p>
                      <a:r>
                        <a:rPr lang="fi-FI" sz="1400" dirty="0"/>
                        <a:t>Kliininen ja </a:t>
                      </a:r>
                      <a:r>
                        <a:rPr lang="fi-FI" sz="1400" dirty="0" err="1"/>
                        <a:t>translationaalinen</a:t>
                      </a:r>
                      <a:r>
                        <a:rPr lang="fi-FI" sz="1400" dirty="0"/>
                        <a:t> terveystieteellinen tutkimus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451467"/>
                  </a:ext>
                </a:extLst>
              </a:tr>
              <a:tr h="505600">
                <a:tc>
                  <a:txBody>
                    <a:bodyPr/>
                    <a:lstStyle/>
                    <a:p>
                      <a:r>
                        <a:rPr lang="fi-FI" sz="1400" dirty="0" err="1"/>
                        <a:t>Start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up</a:t>
                      </a:r>
                      <a:r>
                        <a:rPr lang="fi-FI" sz="1400" dirty="0"/>
                        <a:t> -rahoitus ja tutkijan urapolun tukeminen, </a:t>
                      </a:r>
                      <a:r>
                        <a:rPr lang="fi-FI" sz="1400" dirty="0" err="1"/>
                        <a:t>post</a:t>
                      </a:r>
                      <a:r>
                        <a:rPr lang="fi-FI" sz="1400" dirty="0"/>
                        <a:t> doc -toimet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18540"/>
                  </a:ext>
                </a:extLst>
              </a:tr>
              <a:tr h="722286">
                <a:tc>
                  <a:txBody>
                    <a:bodyPr/>
                    <a:lstStyle/>
                    <a:p>
                      <a:r>
                        <a:rPr lang="fi-FI" sz="1400" dirty="0"/>
                        <a:t>Alueelliset ja pienten erikoisalojen tutkimushankkeet sekä terveys- ja hyvinvointieroja kaventavan palvelujärjestelmän kehittämistä tukeva tutkimus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73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49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C09EE9-9090-FDFA-24C4-386F3987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Vuodelle 2026 myönnetty optiorahoitus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E22215-F065-F90F-B276-56DD0493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Vuoden 2025 rahoitushaun yhteydessä myönnettiin optiorahoitus vuodelle 2026 niille tutkimushankkeille, joille osoitettiin VTR-rahoitusta vuodelle 2025 ja jotka olivat hakeneet optiorahoitusta vuodelle 2026</a:t>
            </a:r>
          </a:p>
          <a:p>
            <a:pPr lvl="1"/>
            <a:r>
              <a:rPr lang="fi-FI" dirty="0"/>
              <a:t>Päätös on ehdollinen ja vahvistetaan, kun valtion tulo- ja menoarvio on hyväksytty vuodelle 2026</a:t>
            </a:r>
          </a:p>
          <a:p>
            <a:r>
              <a:rPr lang="fi-FI" dirty="0"/>
              <a:t>Rahoituksen myönnön edellytyksenä on raportti hankkeen edistymisestä ja rahoituksen käytöstä</a:t>
            </a:r>
          </a:p>
          <a:p>
            <a:pPr lvl="1"/>
            <a:r>
              <a:rPr lang="fi-FI" dirty="0"/>
              <a:t>Tutkimustoimikunta tulee pyytämään raportin erikseen sähköpostilla tutkimusryhmien vetäjiltä syyskuussa 2025</a:t>
            </a:r>
          </a:p>
          <a:p>
            <a:pPr lvl="1"/>
            <a:r>
              <a:rPr lang="fi-FI" dirty="0"/>
              <a:t>Raportti saa olla vapaamuotoinen, noin yksi sivu, lisäksi saldoraportti projektin tapahtumista</a:t>
            </a:r>
          </a:p>
          <a:p>
            <a:r>
              <a:rPr lang="fi-FI" dirty="0"/>
              <a:t>Tutkimustoimikunta tekee päätökset optiorahoituksen myönnöstä raportin perusteella</a:t>
            </a:r>
          </a:p>
          <a:p>
            <a:r>
              <a:rPr lang="fi-FI" dirty="0"/>
              <a:t>Nyt avattavassa v 2026 rahoitushaussa ei tarvitse ilmoittaa mitään eikä osallistua hakuun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60CE121-20F2-E930-8A1E-50DC53BC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247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199" y="457308"/>
            <a:ext cx="8455429" cy="1445241"/>
          </a:xfrm>
        </p:spPr>
        <p:txBody>
          <a:bodyPr/>
          <a:lstStyle/>
          <a:p>
            <a:r>
              <a:rPr lang="fi-FI" dirty="0"/>
              <a:t>Vuoden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>
                <a:solidFill>
                  <a:schemeClr val="tx2"/>
                </a:solidFill>
              </a:rPr>
              <a:t>2026 r</a:t>
            </a:r>
            <a:r>
              <a:rPr lang="fi-FI" dirty="0"/>
              <a:t>ahoitushaku, hakukategoriat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311053"/>
            <a:ext cx="10601960" cy="4255895"/>
          </a:xfrm>
        </p:spPr>
        <p:txBody>
          <a:bodyPr>
            <a:normAutofit fontScale="85000" lnSpcReduction="1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fi-FI" b="1" dirty="0"/>
              <a:t>Terveydenhuollon menetelmien sekä hoito- ja palveluketjujen vaikuttavuuden tutkimus, erityisesti hoidon priorisointiin liittyvät hankkeet</a:t>
            </a:r>
          </a:p>
          <a:p>
            <a:pPr lvl="2"/>
            <a:r>
              <a:rPr lang="fi-FI" sz="1400" dirty="0"/>
              <a:t>Terveydenhuollon ja palvelujärjestelmän </a:t>
            </a:r>
            <a:r>
              <a:rPr lang="fi-FI" sz="1400" dirty="0">
                <a:solidFill>
                  <a:srgbClr val="C00000"/>
                </a:solidFill>
              </a:rPr>
              <a:t>vaikuttavuuden</a:t>
            </a:r>
            <a:r>
              <a:rPr lang="fi-FI" sz="1400" dirty="0"/>
              <a:t> ja sen osana </a:t>
            </a:r>
            <a:r>
              <a:rPr lang="fi-FI" sz="1400" dirty="0">
                <a:solidFill>
                  <a:srgbClr val="C00000"/>
                </a:solidFill>
              </a:rPr>
              <a:t>laadun</a:t>
            </a:r>
            <a:r>
              <a:rPr lang="fi-FI" sz="1400" dirty="0"/>
              <a:t> ja </a:t>
            </a:r>
            <a:r>
              <a:rPr lang="fi-FI" sz="1400" dirty="0">
                <a:solidFill>
                  <a:srgbClr val="C00000"/>
                </a:solidFill>
              </a:rPr>
              <a:t>asiakas- ja potilasturvallisuuden</a:t>
            </a:r>
            <a:r>
              <a:rPr lang="fi-FI" sz="1400" dirty="0"/>
              <a:t> tutkimus</a:t>
            </a:r>
          </a:p>
          <a:p>
            <a:pPr lvl="2"/>
            <a:r>
              <a:rPr lang="fi-FI" sz="1400" dirty="0"/>
              <a:t>Nykyisten ja uusien hoitojen ja palveluiden, hoito- ja palvelukäytäntöjen, työmenetelmien ja ehkäisevien toimien </a:t>
            </a:r>
            <a:r>
              <a:rPr lang="fi-FI" sz="1400" dirty="0">
                <a:solidFill>
                  <a:srgbClr val="C00000"/>
                </a:solidFill>
              </a:rPr>
              <a:t>vaikuttavuuden</a:t>
            </a:r>
            <a:r>
              <a:rPr lang="fi-FI" sz="1400" dirty="0"/>
              <a:t> tutkimus</a:t>
            </a:r>
          </a:p>
          <a:p>
            <a:pPr lvl="2"/>
            <a:r>
              <a:rPr lang="fi-FI" sz="1400" dirty="0"/>
              <a:t>Yksittäisten interventioiden vaikuttavuuden lisäksi myös </a:t>
            </a:r>
            <a:r>
              <a:rPr lang="fi-FI" sz="1400" dirty="0">
                <a:solidFill>
                  <a:srgbClr val="C00000"/>
                </a:solidFill>
              </a:rPr>
              <a:t>palveluketjujen ja - kokonaisuuksien</a:t>
            </a:r>
            <a:r>
              <a:rPr lang="fi-FI" sz="1400" dirty="0"/>
              <a:t> ja palvelujärjestelmän tai sen osien </a:t>
            </a:r>
            <a:r>
              <a:rPr lang="fi-FI" sz="1400" dirty="0">
                <a:solidFill>
                  <a:srgbClr val="C00000"/>
                </a:solidFill>
              </a:rPr>
              <a:t>vaikuttavuutta koskeva tutkimus</a:t>
            </a:r>
            <a:r>
              <a:rPr lang="fi-FI" sz="1400" dirty="0"/>
              <a:t> sekä </a:t>
            </a:r>
            <a:r>
              <a:rPr lang="fi-FI" sz="1400" dirty="0">
                <a:solidFill>
                  <a:srgbClr val="C00000"/>
                </a:solidFill>
              </a:rPr>
              <a:t>kustannusvaikuttavuutta</a:t>
            </a:r>
            <a:r>
              <a:rPr lang="fi-FI" sz="1400" dirty="0"/>
              <a:t> koskeva tutkimus. </a:t>
            </a:r>
            <a:endParaRPr lang="fi-FI" dirty="0"/>
          </a:p>
          <a:p>
            <a:pPr marL="914400" lvl="1" indent="-457200">
              <a:buFont typeface="+mj-lt"/>
              <a:buAutoNum type="arabicPeriod"/>
            </a:pPr>
            <a:r>
              <a:rPr lang="fi-FI" b="1" dirty="0"/>
              <a:t>Tulevaisuuden dataintensiivisten tutkimusmenetelmien saaminen terveydenhuollon käyttöön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1400" dirty="0"/>
              <a:t>tutkimusmenetelmät, joissa käytetään </a:t>
            </a:r>
            <a:r>
              <a:rPr lang="fi-FI" sz="1400" dirty="0">
                <a:solidFill>
                  <a:srgbClr val="C00000"/>
                </a:solidFill>
              </a:rPr>
              <a:t>suuria tietoaineistoja</a:t>
            </a:r>
            <a:r>
              <a:rPr lang="fi-FI" sz="1400" dirty="0"/>
              <a:t>. Niitä käyttävät tutkimushankkeet voivat soveltaa esimerkiksi uusia digitaalisia menetelmiä hyödyntäessään erilaisia olemassa olevia datoja, kuten potilaskertomusdataa kliinisistä tietoaltaista tai valtakunnallisista rekistereistä, </a:t>
            </a:r>
            <a:r>
              <a:rPr lang="fi-FI" sz="1400" dirty="0">
                <a:solidFill>
                  <a:srgbClr val="C00000"/>
                </a:solidFill>
              </a:rPr>
              <a:t>tekoälymenetelmiä </a:t>
            </a:r>
            <a:r>
              <a:rPr lang="fi-FI" sz="1400" dirty="0"/>
              <a:t>tai </a:t>
            </a:r>
            <a:r>
              <a:rPr lang="fi-FI" sz="1400" dirty="0">
                <a:solidFill>
                  <a:srgbClr val="C00000"/>
                </a:solidFill>
              </a:rPr>
              <a:t>biopankkidataa.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1400" dirty="0"/>
              <a:t>Tutkimushankkeissa tulisi olla uudenlaista ja </a:t>
            </a:r>
            <a:r>
              <a:rPr lang="fi-FI" sz="1400" dirty="0">
                <a:solidFill>
                  <a:srgbClr val="C00000"/>
                </a:solidFill>
              </a:rPr>
              <a:t>innovatiivista otetta</a:t>
            </a:r>
            <a:r>
              <a:rPr lang="fi-FI" sz="1400" dirty="0"/>
              <a:t> sekä lisäksi </a:t>
            </a:r>
            <a:r>
              <a:rPr lang="fi-FI" sz="1400" dirty="0">
                <a:solidFill>
                  <a:srgbClr val="C00000"/>
                </a:solidFill>
              </a:rPr>
              <a:t>selvä tavoite parantaa ja kehittää </a:t>
            </a:r>
            <a:r>
              <a:rPr lang="fi-FI" sz="1400" dirty="0"/>
              <a:t>sairauksien ehkäisyä, diagnostiikkaa, hoidon vaikuttavuutta, kuntoutusta tai terveydenhuollon palvelujärjestelmää. </a:t>
            </a:r>
            <a:endParaRPr lang="fi-FI" dirty="0"/>
          </a:p>
          <a:p>
            <a:pPr marL="914400" lvl="1" indent="-457200">
              <a:buFont typeface="+mj-lt"/>
              <a:buAutoNum type="arabicPeriod"/>
            </a:pPr>
            <a:r>
              <a:rPr lang="fi-FI" b="1" dirty="0"/>
              <a:t>Kliininen ja </a:t>
            </a:r>
            <a:r>
              <a:rPr lang="fi-FI" b="1" dirty="0" err="1"/>
              <a:t>translationaalinen</a:t>
            </a:r>
            <a:r>
              <a:rPr lang="fi-FI" b="1" dirty="0"/>
              <a:t> terveystieteellinen tutkimus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1400" dirty="0"/>
              <a:t>Merkittävien kansanterveysongelmien ja sairauksien ehkäisyn, syntymekanismien, diagnostiikan, hoidon ja kuntoutuksen kliininen ja </a:t>
            </a:r>
            <a:r>
              <a:rPr lang="fi-FI" sz="1400" dirty="0" err="1"/>
              <a:t>translationaalinen</a:t>
            </a:r>
            <a:r>
              <a:rPr lang="fi-FI" sz="1400" dirty="0"/>
              <a:t> tutkimus</a:t>
            </a:r>
          </a:p>
          <a:p>
            <a:pPr lvl="2"/>
            <a:endParaRPr lang="fi-FI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4945776"/>
      </p:ext>
    </p:extLst>
  </p:cSld>
  <p:clrMapOvr>
    <a:masterClrMapping/>
  </p:clrMapOvr>
</p:sld>
</file>

<file path=ppt/theme/theme1.xml><?xml version="1.0" encoding="utf-8"?>
<a:theme xmlns:a="http://schemas.openxmlformats.org/drawingml/2006/main" name="PPhyvinvointialue-teema">
  <a:themeElements>
    <a:clrScheme name="Pohjois-Pohjanmaan hyvinvointialue">
      <a:dk1>
        <a:srgbClr val="06175E"/>
      </a:dk1>
      <a:lt1>
        <a:srgbClr val="FFFFFF"/>
      </a:lt1>
      <a:dk2>
        <a:srgbClr val="06175E"/>
      </a:dk2>
      <a:lt2>
        <a:srgbClr val="E7E6E6"/>
      </a:lt2>
      <a:accent1>
        <a:srgbClr val="FF977B"/>
      </a:accent1>
      <a:accent2>
        <a:srgbClr val="FEB7A3"/>
      </a:accent2>
      <a:accent3>
        <a:srgbClr val="F8DDD3"/>
      </a:accent3>
      <a:accent4>
        <a:srgbClr val="C82A2A"/>
      </a:accent4>
      <a:accent5>
        <a:srgbClr val="EEBFBF"/>
      </a:accent5>
      <a:accent6>
        <a:srgbClr val="C3CCEB"/>
      </a:accent6>
      <a:hlink>
        <a:srgbClr val="054FC1"/>
      </a:hlink>
      <a:folHlink>
        <a:srgbClr val="B7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hde_powerpoint_template" id="{92C75BCB-5A2B-FE4E-915A-2898210B4475}" vid="{B228524F-3D62-994B-83F5-F02E42824F3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PPhyvinvointialue-teema</Template>
  <TotalTime>5948</TotalTime>
  <Words>1663</Words>
  <Application>Microsoft Office PowerPoint</Application>
  <PresentationFormat>Laajakuva</PresentationFormat>
  <Paragraphs>224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9" baseType="lpstr">
      <vt:lpstr>Arial</vt:lpstr>
      <vt:lpstr>Courier New</vt:lpstr>
      <vt:lpstr>Montserrat</vt:lpstr>
      <vt:lpstr>Montserrat SemiBold</vt:lpstr>
      <vt:lpstr>PPhyvinvointialue-teema</vt:lpstr>
      <vt:lpstr>VTR-haku vuodelle 2026</vt:lpstr>
      <vt:lpstr>Valtion rahoitus yliopistotasoiseen terveyden tutkimukseen </vt:lpstr>
      <vt:lpstr>Pohjois-Suomen YTA, valtion tutkimusrahoitus  v. 2002 – 2025, M€ </vt:lpstr>
      <vt:lpstr>Valtakunnallinen terveyden tutkimuksen arviointiryhmä</vt:lpstr>
      <vt:lpstr>Pohjois-Suomen yhteistyöalueen tutkimustoimikunta 25.3.2025 alkaen</vt:lpstr>
      <vt:lpstr>Tutkimuksen tavoitteet ja painoalueet 2024-2027</vt:lpstr>
      <vt:lpstr>VTR 2025, rahoituspäätökset</vt:lpstr>
      <vt:lpstr>Vuodelle 2026 myönnetty optiorahoitus</vt:lpstr>
      <vt:lpstr>Vuoden 2026 rahoitushaku, hakukategoriat</vt:lpstr>
      <vt:lpstr>Vuoden 2026 rahoitushaku, hakukategoriat</vt:lpstr>
      <vt:lpstr>Haettava rahoitus</vt:lpstr>
      <vt:lpstr>Hakukelpoisuusehdot</vt:lpstr>
      <vt:lpstr>Hakemuksen jättäminen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VTR-rahoituksen käyttöohje</vt:lpstr>
      <vt:lpstr>Rahoitus ulkomailla tehtävää tutkimustyötä varten – jatkuva haku</vt:lpstr>
      <vt:lpstr>Rahoitus ulkomailta tulevien tutkijavierailujen matka- ja asumiskustannuksiin – jatkuva haku</vt:lpstr>
      <vt:lpstr>Ilmaisia koulutuksia - ota yhteys katja.riipinen@pohde.fi</vt:lpstr>
      <vt:lpstr>Kysymyksiä?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Essi Ikäläinen</dc:creator>
  <cp:lastModifiedBy>Hagelberg Kirsti</cp:lastModifiedBy>
  <cp:revision>86</cp:revision>
  <dcterms:created xsi:type="dcterms:W3CDTF">2022-10-05T13:44:56Z</dcterms:created>
  <dcterms:modified xsi:type="dcterms:W3CDTF">2025-04-03T13:29:30Z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2022-10-06T06:55:01Z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06a3484e-b1bf-41df-ab1f-fc0aceba01b4</vt:lpwstr>
  </property>
  <property fmtid="{D5CDD505-2E9C-101B-9397-08002B2CF9AE}" pid="8" name="MSIP_Label_e7f2b28d-54cf-44b6-aad9-6a2b7fb652a6_ContentBits">
    <vt:lpwstr>0</vt:lpwstr>
  </property>
</Properties>
</file>